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359" r:id="rId3"/>
    <p:sldId id="328" r:id="rId4"/>
    <p:sldId id="338" r:id="rId5"/>
    <p:sldId id="294" r:id="rId6"/>
    <p:sldId id="326" r:id="rId7"/>
    <p:sldId id="354" r:id="rId8"/>
    <p:sldId id="349" r:id="rId9"/>
    <p:sldId id="327" r:id="rId10"/>
    <p:sldId id="257" r:id="rId11"/>
    <p:sldId id="333" r:id="rId12"/>
    <p:sldId id="337" r:id="rId13"/>
    <p:sldId id="360" r:id="rId14"/>
    <p:sldId id="361" r:id="rId15"/>
    <p:sldId id="362" r:id="rId16"/>
    <p:sldId id="305" r:id="rId17"/>
    <p:sldId id="292" r:id="rId18"/>
    <p:sldId id="321" r:id="rId19"/>
    <p:sldId id="264" r:id="rId20"/>
    <p:sldId id="316" r:id="rId21"/>
    <p:sldId id="287" r:id="rId22"/>
    <p:sldId id="265" r:id="rId23"/>
    <p:sldId id="344" r:id="rId24"/>
    <p:sldId id="357" r:id="rId25"/>
    <p:sldId id="307" r:id="rId26"/>
    <p:sldId id="322" r:id="rId27"/>
    <p:sldId id="285" r:id="rId28"/>
    <p:sldId id="318" r:id="rId29"/>
    <p:sldId id="345" r:id="rId30"/>
    <p:sldId id="319" r:id="rId31"/>
    <p:sldId id="315" r:id="rId32"/>
    <p:sldId id="346" r:id="rId33"/>
    <p:sldId id="317" r:id="rId34"/>
    <p:sldId id="289" r:id="rId35"/>
    <p:sldId id="290" r:id="rId36"/>
    <p:sldId id="334" r:id="rId37"/>
    <p:sldId id="310" r:id="rId38"/>
    <p:sldId id="288" r:id="rId39"/>
    <p:sldId id="313" r:id="rId40"/>
    <p:sldId id="297" r:id="rId41"/>
    <p:sldId id="312" r:id="rId42"/>
    <p:sldId id="314" r:id="rId43"/>
    <p:sldId id="266" r:id="rId44"/>
    <p:sldId id="335" r:id="rId45"/>
    <p:sldId id="259" r:id="rId46"/>
    <p:sldId id="261" r:id="rId47"/>
    <p:sldId id="309" r:id="rId48"/>
    <p:sldId id="311" r:id="rId49"/>
    <p:sldId id="356" r:id="rId50"/>
    <p:sldId id="323" r:id="rId51"/>
    <p:sldId id="332" r:id="rId52"/>
    <p:sldId id="325" r:id="rId53"/>
    <p:sldId id="291" r:id="rId54"/>
    <p:sldId id="286" r:id="rId55"/>
    <p:sldId id="336" r:id="rId56"/>
    <p:sldId id="330" r:id="rId57"/>
    <p:sldId id="331" r:id="rId58"/>
    <p:sldId id="324" r:id="rId59"/>
    <p:sldId id="358" r:id="rId60"/>
    <p:sldId id="351" r:id="rId61"/>
    <p:sldId id="347" r:id="rId62"/>
    <p:sldId id="348" r:id="rId63"/>
    <p:sldId id="350" r:id="rId64"/>
    <p:sldId id="352" r:id="rId65"/>
    <p:sldId id="303" r:id="rId66"/>
    <p:sldId id="304" r:id="rId67"/>
    <p:sldId id="355" r:id="rId68"/>
    <p:sldId id="260" r:id="rId69"/>
    <p:sldId id="293" r:id="rId70"/>
    <p:sldId id="295" r:id="rId71"/>
    <p:sldId id="296" r:id="rId72"/>
    <p:sldId id="267" r:id="rId73"/>
    <p:sldId id="263" r:id="rId74"/>
    <p:sldId id="268" r:id="rId75"/>
    <p:sldId id="269" r:id="rId76"/>
    <p:sldId id="271" r:id="rId77"/>
    <p:sldId id="272" r:id="rId78"/>
    <p:sldId id="274" r:id="rId79"/>
    <p:sldId id="276" r:id="rId80"/>
    <p:sldId id="277" r:id="rId81"/>
    <p:sldId id="278" r:id="rId82"/>
    <p:sldId id="279" r:id="rId83"/>
    <p:sldId id="280" r:id="rId84"/>
    <p:sldId id="281" r:id="rId85"/>
    <p:sldId id="282" r:id="rId86"/>
    <p:sldId id="343"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60"/>
  </p:normalViewPr>
  <p:slideViewPr>
    <p:cSldViewPr snapToGrid="0">
      <p:cViewPr varScale="1">
        <p:scale>
          <a:sx n="78" d="100"/>
          <a:sy n="78" d="100"/>
        </p:scale>
        <p:origin x="78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2/3/2024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radiopaedia.org/articles/focal-adenomyosis" TargetMode="External"/><Relationship Id="rId2" Type="http://schemas.openxmlformats.org/officeDocument/2006/relationships/hyperlink" Target="https://radiopaedia.org/articles/diffuse-uterine-adenomyosis" TargetMode="External"/><Relationship Id="rId1" Type="http://schemas.openxmlformats.org/officeDocument/2006/relationships/slideLayout" Target="../slideLayouts/slideLayout2.xml"/><Relationship Id="rId6" Type="http://schemas.openxmlformats.org/officeDocument/2006/relationships/hyperlink" Target="https://radiopaedia.org/articles/adenomyotic-cyst" TargetMode="External"/><Relationship Id="rId5" Type="http://schemas.openxmlformats.org/officeDocument/2006/relationships/hyperlink" Target="https://radiopaedia.org/articles/adenomyoma" TargetMode="External"/><Relationship Id="rId4" Type="http://schemas.openxmlformats.org/officeDocument/2006/relationships/hyperlink" Target="https://radiopaedia.org/articles/cystic-adenomyosi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radiopaedia.org/articles/missing?article%5Btitle%5D=dysmenorrhea" TargetMode="External"/><Relationship Id="rId2" Type="http://schemas.openxmlformats.org/officeDocument/2006/relationships/hyperlink" Target="https://radiopaedia.org/articles/missing?article%5Btitle%5D=menorrhagi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hyperlink" Target="https://radiopaedia.org/articles/heterogeneous-myometrial-echotexture"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radiopaedia.org/articles/subendometrial-cyst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radiopaedia.org/articles/adenomyoma" TargetMode="External"/><Relationship Id="rId2" Type="http://schemas.openxmlformats.org/officeDocument/2006/relationships/hyperlink" Target="https://radiopaedia.org/articles/subendometrial-cysts" TargetMode="External"/><Relationship Id="rId1" Type="http://schemas.openxmlformats.org/officeDocument/2006/relationships/slideLayout" Target="../slideLayouts/slideLayout2.xml"/><Relationship Id="rId4" Type="http://schemas.openxmlformats.org/officeDocument/2006/relationships/hyperlink" Target="https://radiopaedia.org/articles/uterine-fibroid"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814" y="624110"/>
            <a:ext cx="9829798" cy="1280890"/>
          </a:xfrm>
        </p:spPr>
        <p:txBody>
          <a:bodyPr>
            <a:normAutofit/>
          </a:bodyPr>
          <a:lstStyle/>
          <a:p>
            <a:r>
              <a:rPr lang="en-US" b="1" dirty="0"/>
              <a:t>Imaging for Diagnosis of Adenomyosis</a:t>
            </a:r>
            <a:br>
              <a:rPr lang="en-US" dirty="0"/>
            </a:br>
            <a:endParaRPr lang="en-US" dirty="0"/>
          </a:p>
        </p:txBody>
      </p:sp>
      <p:sp>
        <p:nvSpPr>
          <p:cNvPr id="5" name="Text Placeholder 4">
            <a:extLst>
              <a:ext uri="{FF2B5EF4-FFF2-40B4-BE49-F238E27FC236}">
                <a16:creationId xmlns:a16="http://schemas.microsoft.com/office/drawing/2014/main" id="{87F510CF-5790-4A96-922B-02AFDC5426B7}"/>
              </a:ext>
            </a:extLst>
          </p:cNvPr>
          <p:cNvSpPr>
            <a:spLocks noGrp="1"/>
          </p:cNvSpPr>
          <p:nvPr>
            <p:ph type="body" idx="1"/>
          </p:nvPr>
        </p:nvSpPr>
        <p:spPr>
          <a:xfrm>
            <a:off x="2024247" y="1616869"/>
            <a:ext cx="3992732" cy="576262"/>
          </a:xfrm>
        </p:spPr>
        <p:txBody>
          <a:bodyPr/>
          <a:lstStyle/>
          <a:p>
            <a:endParaRPr lang="en-US"/>
          </a:p>
        </p:txBody>
      </p:sp>
      <p:pic>
        <p:nvPicPr>
          <p:cNvPr id="9" name="Content Placeholder 8">
            <a:extLst>
              <a:ext uri="{FF2B5EF4-FFF2-40B4-BE49-F238E27FC236}">
                <a16:creationId xmlns:a16="http://schemas.microsoft.com/office/drawing/2014/main" id="{9CFC1428-271F-4602-B45B-3AA9FEA8308A}"/>
              </a:ext>
            </a:extLst>
          </p:cNvPr>
          <p:cNvPicPr>
            <a:picLocks noGrp="1" noChangeAspect="1"/>
          </p:cNvPicPr>
          <p:nvPr>
            <p:ph sz="half" idx="2"/>
          </p:nvPr>
        </p:nvPicPr>
        <p:blipFill>
          <a:blip r:embed="rId2"/>
          <a:stretch>
            <a:fillRect/>
          </a:stretch>
        </p:blipFill>
        <p:spPr>
          <a:xfrm>
            <a:off x="1674813" y="2897759"/>
            <a:ext cx="4341812" cy="2606570"/>
          </a:xfrm>
          <a:prstGeom prst="rect">
            <a:avLst/>
          </a:prstGeom>
        </p:spPr>
      </p:pic>
      <p:sp>
        <p:nvSpPr>
          <p:cNvPr id="7" name="Text Placeholder 6">
            <a:extLst>
              <a:ext uri="{FF2B5EF4-FFF2-40B4-BE49-F238E27FC236}">
                <a16:creationId xmlns:a16="http://schemas.microsoft.com/office/drawing/2014/main" id="{6ED77419-1712-4E21-A9B3-386DDAE20CA7}"/>
              </a:ext>
            </a:extLst>
          </p:cNvPr>
          <p:cNvSpPr>
            <a:spLocks noGrp="1"/>
          </p:cNvSpPr>
          <p:nvPr>
            <p:ph type="body" sz="quarter" idx="3"/>
          </p:nvPr>
        </p:nvSpPr>
        <p:spPr>
          <a:xfrm>
            <a:off x="6333067" y="1969475"/>
            <a:ext cx="5172563" cy="576262"/>
          </a:xfrm>
        </p:spPr>
        <p:txBody>
          <a:bodyPr/>
          <a:lstStyle/>
          <a:p>
            <a:endParaRPr lang="en-US" dirty="0"/>
          </a:p>
        </p:txBody>
      </p:sp>
      <p:sp>
        <p:nvSpPr>
          <p:cNvPr id="8" name="Content Placeholder 7">
            <a:extLst>
              <a:ext uri="{FF2B5EF4-FFF2-40B4-BE49-F238E27FC236}">
                <a16:creationId xmlns:a16="http://schemas.microsoft.com/office/drawing/2014/main" id="{38CE7DE0-676C-44C5-A4C7-FF1FE0B1173B}"/>
              </a:ext>
            </a:extLst>
          </p:cNvPr>
          <p:cNvSpPr>
            <a:spLocks noGrp="1"/>
          </p:cNvSpPr>
          <p:nvPr>
            <p:ph sz="quarter" idx="4"/>
          </p:nvPr>
        </p:nvSpPr>
        <p:spPr>
          <a:xfrm>
            <a:off x="6175022" y="2545738"/>
            <a:ext cx="5330609" cy="3354060"/>
          </a:xfrm>
        </p:spPr>
        <p:txBody>
          <a:bodyPr/>
          <a:lstStyle/>
          <a:p>
            <a:r>
              <a:rPr lang="en-US" sz="2400" b="1" dirty="0">
                <a:solidFill>
                  <a:srgbClr val="0070C0"/>
                </a:solidFill>
              </a:rPr>
              <a:t>T </a:t>
            </a:r>
            <a:r>
              <a:rPr lang="en-US" sz="2400" b="1" dirty="0" err="1">
                <a:solidFill>
                  <a:srgbClr val="0070C0"/>
                </a:solidFill>
              </a:rPr>
              <a:t>Poordast</a:t>
            </a:r>
            <a:r>
              <a:rPr lang="en-US" sz="2400" b="1" dirty="0">
                <a:solidFill>
                  <a:srgbClr val="0070C0"/>
                </a:solidFill>
              </a:rPr>
              <a:t> </a:t>
            </a:r>
          </a:p>
          <a:p>
            <a:r>
              <a:rPr lang="en-US" b="1" dirty="0">
                <a:solidFill>
                  <a:srgbClr val="0070C0"/>
                </a:solidFill>
              </a:rPr>
              <a:t>OB&amp;GYN fellowship of </a:t>
            </a:r>
            <a:r>
              <a:rPr lang="en-US" b="1" dirty="0" err="1">
                <a:solidFill>
                  <a:srgbClr val="0070C0"/>
                </a:solidFill>
              </a:rPr>
              <a:t>laparascopy</a:t>
            </a:r>
            <a:r>
              <a:rPr lang="en-US" b="1" dirty="0">
                <a:solidFill>
                  <a:srgbClr val="0070C0"/>
                </a:solidFill>
              </a:rPr>
              <a:t> </a:t>
            </a:r>
          </a:p>
          <a:p>
            <a:r>
              <a:rPr lang="en-US" b="1" dirty="0">
                <a:solidFill>
                  <a:srgbClr val="0070C0"/>
                </a:solidFill>
              </a:rPr>
              <a:t>Associated professor, Shiraz </a:t>
            </a:r>
            <a:r>
              <a:rPr lang="en-US" b="1" dirty="0" err="1">
                <a:solidFill>
                  <a:srgbClr val="0070C0"/>
                </a:solidFill>
              </a:rPr>
              <a:t>Univercity</a:t>
            </a:r>
            <a:r>
              <a:rPr lang="en-US" b="1" dirty="0">
                <a:solidFill>
                  <a:srgbClr val="0070C0"/>
                </a:solidFill>
              </a:rPr>
              <a:t> of Medical Sciences</a:t>
            </a:r>
          </a:p>
        </p:txBody>
      </p:sp>
    </p:spTree>
    <p:extLst>
      <p:ext uri="{BB962C8B-B14F-4D97-AF65-F5344CB8AC3E}">
        <p14:creationId xmlns:p14="http://schemas.microsoft.com/office/powerpoint/2010/main" val="1310147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Radiographic features</a:t>
            </a:r>
            <a:br>
              <a:rPr lang="en-US" b="1" dirty="0"/>
            </a:br>
            <a:endParaRPr lang="en-US" dirty="0"/>
          </a:p>
        </p:txBody>
      </p:sp>
      <p:sp>
        <p:nvSpPr>
          <p:cNvPr id="3" name="Content Placeholder 2"/>
          <p:cNvSpPr>
            <a:spLocks noGrp="1"/>
          </p:cNvSpPr>
          <p:nvPr>
            <p:ph idx="1"/>
          </p:nvPr>
        </p:nvSpPr>
        <p:spPr>
          <a:xfrm>
            <a:off x="2156178" y="1512711"/>
            <a:ext cx="9348434" cy="5091289"/>
          </a:xfrm>
        </p:spPr>
        <p:txBody>
          <a:bodyPr>
            <a:normAutofit lnSpcReduction="10000"/>
          </a:bodyPr>
          <a:lstStyle/>
          <a:p>
            <a:pPr marL="0" indent="0">
              <a:buNone/>
            </a:pPr>
            <a:r>
              <a:rPr lang="en-US" sz="2000" b="1" dirty="0"/>
              <a:t>Imaging features are variable and in many instances very subtle. Three (some say four) forms can be distinguished:</a:t>
            </a:r>
          </a:p>
          <a:p>
            <a:endParaRPr lang="en-US" sz="2400" b="1" dirty="0">
              <a:hlinkClick r:id="rId2"/>
            </a:endParaRPr>
          </a:p>
          <a:p>
            <a:r>
              <a:rPr lang="en-US" sz="2400" b="1" dirty="0">
                <a:hlinkClick r:id="rId2"/>
              </a:rPr>
              <a:t>diffuse adenomyosis</a:t>
            </a:r>
            <a:r>
              <a:rPr lang="en-US" sz="2400" b="1" dirty="0"/>
              <a:t>: </a:t>
            </a:r>
            <a:r>
              <a:rPr lang="en-US" sz="2400" b="1" dirty="0">
                <a:solidFill>
                  <a:srgbClr val="FF0000"/>
                </a:solidFill>
              </a:rPr>
              <a:t>most</a:t>
            </a:r>
            <a:r>
              <a:rPr lang="en-US" sz="2400" b="1" dirty="0"/>
              <a:t> common</a:t>
            </a:r>
          </a:p>
          <a:p>
            <a:endParaRPr lang="en-US" sz="2400" b="1" dirty="0">
              <a:hlinkClick r:id="rId3"/>
            </a:endParaRPr>
          </a:p>
          <a:p>
            <a:r>
              <a:rPr lang="en-US" sz="2400" b="1" dirty="0">
                <a:hlinkClick r:id="rId3"/>
              </a:rPr>
              <a:t>focal adenomyosis</a:t>
            </a:r>
            <a:r>
              <a:rPr lang="en-US" sz="2400" b="1" dirty="0"/>
              <a:t> :</a:t>
            </a:r>
            <a:r>
              <a:rPr lang="en-US" sz="2000" b="1" dirty="0">
                <a:solidFill>
                  <a:srgbClr val="FF0000"/>
                </a:solidFill>
              </a:rPr>
              <a:t>Focal</a:t>
            </a:r>
            <a:r>
              <a:rPr lang="en-US" sz="2000" b="1" dirty="0"/>
              <a:t> adenomyosis is identified when </a:t>
            </a:r>
            <a:r>
              <a:rPr lang="en-US" sz="2000" b="1" dirty="0">
                <a:solidFill>
                  <a:srgbClr val="FF0000"/>
                </a:solidFill>
              </a:rPr>
              <a:t>more than 25%</a:t>
            </a:r>
            <a:r>
              <a:rPr lang="en-US" sz="2000" b="1" dirty="0"/>
              <a:t>of the lesion is surrounded by </a:t>
            </a:r>
            <a:r>
              <a:rPr lang="en-US" sz="2000" b="1" dirty="0">
                <a:solidFill>
                  <a:schemeClr val="accent6">
                    <a:lumMod val="75000"/>
                  </a:schemeClr>
                </a:solidFill>
              </a:rPr>
              <a:t>normal myometrium</a:t>
            </a:r>
            <a:endParaRPr lang="en-US" sz="2800" b="1" dirty="0">
              <a:solidFill>
                <a:schemeClr val="accent6">
                  <a:lumMod val="75000"/>
                </a:schemeClr>
              </a:solidFill>
            </a:endParaRPr>
          </a:p>
          <a:p>
            <a:endParaRPr lang="en-US" sz="2400" b="1" dirty="0">
              <a:hlinkClick r:id="rId4"/>
            </a:endParaRPr>
          </a:p>
          <a:p>
            <a:r>
              <a:rPr lang="en-US" sz="2400" b="1" dirty="0">
                <a:hlinkClick r:id="rId4"/>
              </a:rPr>
              <a:t>A</a:t>
            </a:r>
            <a:r>
              <a:rPr lang="en-US" sz="2400" b="1" dirty="0">
                <a:hlinkClick r:id="rId5"/>
              </a:rPr>
              <a:t>denomyoma</a:t>
            </a:r>
            <a:r>
              <a:rPr lang="en-US" sz="2400" b="1" dirty="0"/>
              <a:t> : </a:t>
            </a:r>
            <a:r>
              <a:rPr lang="en-US" sz="2000" b="1" dirty="0">
                <a:solidFill>
                  <a:srgbClr val="FF0000"/>
                </a:solidFill>
              </a:rPr>
              <a:t>focal</a:t>
            </a:r>
            <a:r>
              <a:rPr lang="en-US" sz="2000" b="1" dirty="0"/>
              <a:t> lesion is </a:t>
            </a:r>
            <a:r>
              <a:rPr lang="en-US" sz="2000" b="1" dirty="0">
                <a:solidFill>
                  <a:srgbClr val="FF0000"/>
                </a:solidFill>
              </a:rPr>
              <a:t>completely surrounded</a:t>
            </a:r>
            <a:br>
              <a:rPr lang="en-US" sz="2000" b="1" dirty="0"/>
            </a:br>
            <a:r>
              <a:rPr lang="en-US" sz="2000" b="1" dirty="0"/>
              <a:t>by </a:t>
            </a:r>
            <a:r>
              <a:rPr lang="en-US" sz="2000" b="1" dirty="0">
                <a:solidFill>
                  <a:schemeClr val="accent6">
                    <a:lumMod val="75000"/>
                  </a:schemeClr>
                </a:solidFill>
              </a:rPr>
              <a:t>hypertrophic myometrium</a:t>
            </a:r>
            <a:r>
              <a:rPr lang="en-US" sz="2000" b="1" dirty="0"/>
              <a:t>,</a:t>
            </a:r>
            <a:r>
              <a:rPr lang="en-US" sz="2000" dirty="0"/>
              <a:t>’</a:t>
            </a:r>
            <a:r>
              <a:rPr lang="en-US" sz="2800" dirty="0"/>
              <a:t> </a:t>
            </a:r>
            <a:br>
              <a:rPr lang="en-US" sz="2800" dirty="0"/>
            </a:br>
            <a:endParaRPr lang="en-US" sz="2400" b="1" dirty="0">
              <a:hlinkClick r:id="rId4"/>
            </a:endParaRPr>
          </a:p>
          <a:p>
            <a:r>
              <a:rPr lang="en-US" sz="2400" b="1" dirty="0">
                <a:hlinkClick r:id="rId4"/>
              </a:rPr>
              <a:t>cystic adenomyosis</a:t>
            </a:r>
            <a:r>
              <a:rPr lang="en-US" sz="2400" b="1" dirty="0"/>
              <a:t> and </a:t>
            </a:r>
            <a:r>
              <a:rPr lang="en-US" sz="2400" b="1" dirty="0">
                <a:hlinkClick r:id="rId6"/>
              </a:rPr>
              <a:t>adenomyotic </a:t>
            </a:r>
            <a:r>
              <a:rPr lang="en-US" sz="2400" b="1" dirty="0" err="1">
                <a:hlinkClick r:id="rId6"/>
              </a:rPr>
              <a:t>cyst</a:t>
            </a:r>
            <a:r>
              <a:rPr lang="en-US" sz="2400" b="1" dirty="0" err="1"/>
              <a:t>:A</a:t>
            </a:r>
            <a:r>
              <a:rPr lang="en-US" sz="2400" b="1" dirty="0"/>
              <a:t> rare variant </a:t>
            </a:r>
          </a:p>
          <a:p>
            <a:pPr marL="0" indent="0">
              <a:buNone/>
            </a:pPr>
            <a:endParaRPr lang="en-US" b="1" dirty="0"/>
          </a:p>
        </p:txBody>
      </p:sp>
    </p:spTree>
    <p:extLst>
      <p:ext uri="{BB962C8B-B14F-4D97-AF65-F5344CB8AC3E}">
        <p14:creationId xmlns:p14="http://schemas.microsoft.com/office/powerpoint/2010/main" val="372266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FDD1A-CB9F-449A-BC8F-9D6A74DCD3E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9D9CC65-4E55-4BB6-B0E1-EA56C370762B}"/>
              </a:ext>
            </a:extLst>
          </p:cNvPr>
          <p:cNvPicPr>
            <a:picLocks noGrp="1" noChangeAspect="1"/>
          </p:cNvPicPr>
          <p:nvPr>
            <p:ph idx="1"/>
          </p:nvPr>
        </p:nvPicPr>
        <p:blipFill>
          <a:blip r:embed="rId2"/>
          <a:stretch>
            <a:fillRect/>
          </a:stretch>
        </p:blipFill>
        <p:spPr>
          <a:xfrm>
            <a:off x="2312894" y="788894"/>
            <a:ext cx="8911687" cy="5844988"/>
          </a:xfrm>
          <a:prstGeom prst="rect">
            <a:avLst/>
          </a:prstGeom>
        </p:spPr>
      </p:pic>
    </p:spTree>
    <p:extLst>
      <p:ext uri="{BB962C8B-B14F-4D97-AF65-F5344CB8AC3E}">
        <p14:creationId xmlns:p14="http://schemas.microsoft.com/office/powerpoint/2010/main" val="188106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4AAA0-27B9-456C-940B-F9AD989F166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F3923C5-109B-4927-A8F5-104684BC7752}"/>
              </a:ext>
            </a:extLst>
          </p:cNvPr>
          <p:cNvPicPr>
            <a:picLocks noGrp="1" noChangeAspect="1"/>
          </p:cNvPicPr>
          <p:nvPr>
            <p:ph idx="1"/>
          </p:nvPr>
        </p:nvPicPr>
        <p:blipFill>
          <a:blip r:embed="rId2"/>
          <a:stretch>
            <a:fillRect/>
          </a:stretch>
        </p:blipFill>
        <p:spPr>
          <a:xfrm>
            <a:off x="1972235" y="251012"/>
            <a:ext cx="10219765" cy="6606988"/>
          </a:xfrm>
          <a:prstGeom prst="rect">
            <a:avLst/>
          </a:prstGeom>
        </p:spPr>
      </p:pic>
    </p:spTree>
    <p:extLst>
      <p:ext uri="{BB962C8B-B14F-4D97-AF65-F5344CB8AC3E}">
        <p14:creationId xmlns:p14="http://schemas.microsoft.com/office/powerpoint/2010/main" val="906724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C9810159-E6B1-8B88-2EA2-A59CBFED27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082" b="13428"/>
          <a:stretch/>
        </p:blipFill>
        <p:spPr>
          <a:xfrm>
            <a:off x="20" y="1282"/>
            <a:ext cx="12191980" cy="6856718"/>
          </a:xfrm>
          <a:prstGeom prst="rect">
            <a:avLst/>
          </a:prstGeom>
        </p:spPr>
      </p:pic>
    </p:spTree>
    <p:extLst>
      <p:ext uri="{BB962C8B-B14F-4D97-AF65-F5344CB8AC3E}">
        <p14:creationId xmlns:p14="http://schemas.microsoft.com/office/powerpoint/2010/main" val="1032529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E500-8FE7-4FF7-732C-EF9B1F04B434}"/>
              </a:ext>
            </a:extLst>
          </p:cNvPr>
          <p:cNvSpPr>
            <a:spLocks noGrp="1"/>
          </p:cNvSpPr>
          <p:nvPr>
            <p:ph type="title"/>
          </p:nvPr>
        </p:nvSpPr>
        <p:spPr/>
        <p:txBody>
          <a:bodyPr/>
          <a:lstStyle/>
          <a:p>
            <a:endParaRPr lang="en-GB" dirty="0"/>
          </a:p>
        </p:txBody>
      </p:sp>
      <p:pic>
        <p:nvPicPr>
          <p:cNvPr id="7" name="Content Placeholder 6">
            <a:extLst>
              <a:ext uri="{FF2B5EF4-FFF2-40B4-BE49-F238E27FC236}">
                <a16:creationId xmlns:a16="http://schemas.microsoft.com/office/drawing/2014/main" id="{59828614-1541-59B1-8BE8-62A6201F11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345" y="260020"/>
            <a:ext cx="10694276" cy="6492875"/>
          </a:xfrm>
        </p:spPr>
      </p:pic>
    </p:spTree>
    <p:extLst>
      <p:ext uri="{BB962C8B-B14F-4D97-AF65-F5344CB8AC3E}">
        <p14:creationId xmlns:p14="http://schemas.microsoft.com/office/powerpoint/2010/main" val="4204795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8B273-5A84-CE87-C040-88AF2FC620E2}"/>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8B057C00-A126-3E07-D0F3-1377D48BDE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3683" y="589181"/>
            <a:ext cx="8815596" cy="5903694"/>
          </a:xfrm>
        </p:spPr>
      </p:pic>
    </p:spTree>
    <p:extLst>
      <p:ext uri="{BB962C8B-B14F-4D97-AF65-F5344CB8AC3E}">
        <p14:creationId xmlns:p14="http://schemas.microsoft.com/office/powerpoint/2010/main" val="3101402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940" y="1347497"/>
            <a:ext cx="9450119" cy="4163006"/>
          </a:xfrm>
          <a:prstGeom prst="rect">
            <a:avLst/>
          </a:prstGeom>
        </p:spPr>
      </p:pic>
    </p:spTree>
    <p:extLst>
      <p:ext uri="{BB962C8B-B14F-4D97-AF65-F5344CB8AC3E}">
        <p14:creationId xmlns:p14="http://schemas.microsoft.com/office/powerpoint/2010/main" val="32164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390F3-40D8-43F3-BD6D-5EA65E92C537}"/>
              </a:ext>
            </a:extLst>
          </p:cNvPr>
          <p:cNvSpPr>
            <a:spLocks noGrp="1"/>
          </p:cNvSpPr>
          <p:nvPr>
            <p:ph type="title"/>
          </p:nvPr>
        </p:nvSpPr>
        <p:spPr/>
        <p:txBody>
          <a:bodyPr/>
          <a:lstStyle/>
          <a:p>
            <a:r>
              <a:rPr lang="en-US" b="1" dirty="0"/>
              <a:t>Ultrasound</a:t>
            </a:r>
            <a:endParaRPr lang="en-US" dirty="0"/>
          </a:p>
        </p:txBody>
      </p:sp>
      <p:sp>
        <p:nvSpPr>
          <p:cNvPr id="3" name="Content Placeholder 2">
            <a:extLst>
              <a:ext uri="{FF2B5EF4-FFF2-40B4-BE49-F238E27FC236}">
                <a16:creationId xmlns:a16="http://schemas.microsoft.com/office/drawing/2014/main" id="{50E212FF-40D6-47A4-AA5F-954465E56C0F}"/>
              </a:ext>
            </a:extLst>
          </p:cNvPr>
          <p:cNvSpPr>
            <a:spLocks noGrp="1"/>
          </p:cNvSpPr>
          <p:nvPr>
            <p:ph idx="1"/>
          </p:nvPr>
        </p:nvSpPr>
        <p:spPr/>
        <p:txBody>
          <a:bodyPr>
            <a:normAutofit/>
          </a:bodyPr>
          <a:lstStyle/>
          <a:p>
            <a:pPr marL="0" indent="0">
              <a:buNone/>
            </a:pPr>
            <a:r>
              <a:rPr lang="en-US" sz="2400" dirty="0"/>
              <a:t>ultrasound is usually the </a:t>
            </a:r>
            <a:r>
              <a:rPr lang="en-US" sz="2400" dirty="0">
                <a:solidFill>
                  <a:srgbClr val="FF0000"/>
                </a:solidFill>
              </a:rPr>
              <a:t>first </a:t>
            </a:r>
            <a:r>
              <a:rPr lang="en-US" sz="2400" dirty="0"/>
              <a:t>and often the only imaging modality employed to investigate </a:t>
            </a:r>
            <a:r>
              <a:rPr lang="en-US" sz="2400" dirty="0">
                <a:hlinkClick r:id="rId2"/>
              </a:rPr>
              <a:t>menorrhagia</a:t>
            </a:r>
            <a:r>
              <a:rPr lang="en-US" sz="2400" dirty="0"/>
              <a:t> and </a:t>
            </a:r>
            <a:r>
              <a:rPr lang="en-US" sz="2400" dirty="0">
                <a:solidFill>
                  <a:schemeClr val="accent2"/>
                </a:solidFill>
                <a:hlinkClick r:id="rId3">
                  <a:extLst>
                    <a:ext uri="{A12FA001-AC4F-418D-AE19-62706E023703}">
                      <ahyp:hlinkClr xmlns:ahyp="http://schemas.microsoft.com/office/drawing/2018/hyperlinkcolor" val="tx"/>
                    </a:ext>
                  </a:extLst>
                </a:hlinkClick>
              </a:rPr>
              <a:t>dysmenorrhe</a:t>
            </a:r>
            <a:r>
              <a:rPr lang="en-US" sz="2400" dirty="0">
                <a:solidFill>
                  <a:schemeClr val="accent2"/>
                </a:solidFill>
              </a:rPr>
              <a:t>a</a:t>
            </a:r>
          </a:p>
          <a:p>
            <a:pPr marL="0" indent="0">
              <a:buNone/>
            </a:pPr>
            <a:endParaRPr lang="en-US" sz="2400" dirty="0"/>
          </a:p>
          <a:p>
            <a:pPr marL="0" indent="0">
              <a:buNone/>
            </a:pPr>
            <a:endParaRPr lang="en-US" sz="2400" dirty="0"/>
          </a:p>
          <a:p>
            <a:pPr marL="0" indent="0">
              <a:buNone/>
            </a:pPr>
            <a:r>
              <a:rPr lang="en-US" sz="2400" dirty="0"/>
              <a:t>The </a:t>
            </a:r>
            <a:r>
              <a:rPr lang="en-US" sz="2400" b="1" dirty="0"/>
              <a:t>spectrum</a:t>
            </a:r>
            <a:r>
              <a:rPr lang="en-US" sz="2400" dirty="0"/>
              <a:t> of findings includes:</a:t>
            </a:r>
          </a:p>
          <a:p>
            <a:endParaRPr lang="en-US" dirty="0"/>
          </a:p>
        </p:txBody>
      </p:sp>
    </p:spTree>
    <p:extLst>
      <p:ext uri="{BB962C8B-B14F-4D97-AF65-F5344CB8AC3E}">
        <p14:creationId xmlns:p14="http://schemas.microsoft.com/office/powerpoint/2010/main" val="1134318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23C1-1B7B-4717-979D-1A089AA23839}"/>
              </a:ext>
            </a:extLst>
          </p:cNvPr>
          <p:cNvSpPr>
            <a:spLocks noGrp="1"/>
          </p:cNvSpPr>
          <p:nvPr>
            <p:ph type="title"/>
          </p:nvPr>
        </p:nvSpPr>
        <p:spPr/>
        <p:txBody>
          <a:bodyPr/>
          <a:lstStyle/>
          <a:p>
            <a:r>
              <a:rPr lang="en-US" b="1" dirty="0">
                <a:solidFill>
                  <a:schemeClr val="accent2"/>
                </a:solidFill>
              </a:rPr>
              <a:t>Uterine enlargement</a:t>
            </a:r>
            <a:endParaRPr lang="en-US" dirty="0"/>
          </a:p>
        </p:txBody>
      </p:sp>
      <p:sp>
        <p:nvSpPr>
          <p:cNvPr id="3" name="Content Placeholder 2">
            <a:extLst>
              <a:ext uri="{FF2B5EF4-FFF2-40B4-BE49-F238E27FC236}">
                <a16:creationId xmlns:a16="http://schemas.microsoft.com/office/drawing/2014/main" id="{DD918481-2A9C-4B61-8AB7-72C29BE018B2}"/>
              </a:ext>
            </a:extLst>
          </p:cNvPr>
          <p:cNvSpPr>
            <a:spLocks noGrp="1"/>
          </p:cNvSpPr>
          <p:nvPr>
            <p:ph idx="1"/>
          </p:nvPr>
        </p:nvSpPr>
        <p:spPr/>
        <p:txBody>
          <a:bodyPr/>
          <a:lstStyle/>
          <a:p>
            <a:r>
              <a:rPr lang="en-US" sz="2000" b="1" dirty="0">
                <a:solidFill>
                  <a:srgbClr val="0070C0"/>
                </a:solidFill>
              </a:rPr>
              <a:t>Globular uterine </a:t>
            </a:r>
            <a:r>
              <a:rPr lang="en-US" sz="2000" b="1" dirty="0"/>
              <a:t>enlargement that is </a:t>
            </a:r>
            <a:r>
              <a:rPr lang="en-US" sz="2000" b="1" dirty="0">
                <a:solidFill>
                  <a:srgbClr val="FF0000"/>
                </a:solidFill>
              </a:rPr>
              <a:t>generally up to 12 cm </a:t>
            </a:r>
            <a:r>
              <a:rPr lang="en-US" sz="2000" b="1" dirty="0"/>
              <a:t>in uterine length </a:t>
            </a:r>
          </a:p>
          <a:p>
            <a:r>
              <a:rPr lang="en-US" sz="2000" b="1" dirty="0"/>
              <a:t>with </a:t>
            </a:r>
            <a:r>
              <a:rPr lang="en-US" sz="2000" b="1" dirty="0">
                <a:solidFill>
                  <a:srgbClr val="FF0000"/>
                </a:solidFill>
              </a:rPr>
              <a:t>regular external contour</a:t>
            </a:r>
            <a:r>
              <a:rPr lang="en-US" sz="2400" b="1" dirty="0">
                <a:solidFill>
                  <a:srgbClr val="FF0000"/>
                </a:solidFill>
              </a:rPr>
              <a:t> </a:t>
            </a:r>
            <a:br>
              <a:rPr lang="en-US" sz="2000" dirty="0"/>
            </a:br>
            <a:endParaRPr lang="en-US" sz="2000" b="1" dirty="0"/>
          </a:p>
          <a:p>
            <a:r>
              <a:rPr lang="en-US" sz="2000" b="1" dirty="0"/>
              <a:t> </a:t>
            </a:r>
            <a:r>
              <a:rPr lang="en-US" sz="2000" b="1" dirty="0">
                <a:solidFill>
                  <a:srgbClr val="0070C0"/>
                </a:solidFill>
              </a:rPr>
              <a:t>not</a:t>
            </a:r>
            <a:r>
              <a:rPr lang="en-US" sz="2000" b="1" dirty="0"/>
              <a:t> explained by the presence of </a:t>
            </a:r>
            <a:r>
              <a:rPr lang="en-US" sz="2000" b="1" dirty="0">
                <a:solidFill>
                  <a:srgbClr val="0070C0"/>
                </a:solidFill>
              </a:rPr>
              <a:t>leiomyomata</a:t>
            </a:r>
            <a:r>
              <a:rPr lang="en-US" sz="2000" b="1" dirty="0"/>
              <a:t> is a characteristic finding </a:t>
            </a:r>
          </a:p>
          <a:p>
            <a:endParaRPr lang="en-US" dirty="0"/>
          </a:p>
        </p:txBody>
      </p:sp>
    </p:spTree>
    <p:extLst>
      <p:ext uri="{BB962C8B-B14F-4D97-AF65-F5344CB8AC3E}">
        <p14:creationId xmlns:p14="http://schemas.microsoft.com/office/powerpoint/2010/main" val="2310450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23" y="1329266"/>
            <a:ext cx="5613400" cy="4267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6934" y="1329265"/>
            <a:ext cx="5554134" cy="4267201"/>
          </a:xfrm>
          <a:prstGeom prst="rect">
            <a:avLst/>
          </a:prstGeom>
        </p:spPr>
      </p:pic>
    </p:spTree>
    <p:extLst>
      <p:ext uri="{BB962C8B-B14F-4D97-AF65-F5344CB8AC3E}">
        <p14:creationId xmlns:p14="http://schemas.microsoft.com/office/powerpoint/2010/main" val="345101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541B4D-980B-8663-803B-8168AAEBDD56}"/>
              </a:ext>
            </a:extLst>
          </p:cNvPr>
          <p:cNvSpPr>
            <a:spLocks noGrp="1"/>
          </p:cNvSpPr>
          <p:nvPr>
            <p:ph type="title"/>
          </p:nvPr>
        </p:nvSpPr>
        <p:spPr/>
        <p:txBody>
          <a:bodyPr/>
          <a:lstStyle/>
          <a:p>
            <a:endParaRPr lang="en-US"/>
          </a:p>
        </p:txBody>
      </p:sp>
      <p:pic>
        <p:nvPicPr>
          <p:cNvPr id="10" name="Content Placeholder 9">
            <a:extLst>
              <a:ext uri="{FF2B5EF4-FFF2-40B4-BE49-F238E27FC236}">
                <a16:creationId xmlns:a16="http://schemas.microsoft.com/office/drawing/2014/main" id="{49E239C1-6AC4-5834-37FA-581664470DCE}"/>
              </a:ext>
            </a:extLst>
          </p:cNvPr>
          <p:cNvPicPr>
            <a:picLocks noGrp="1" noChangeAspect="1"/>
          </p:cNvPicPr>
          <p:nvPr>
            <p:ph idx="1"/>
          </p:nvPr>
        </p:nvPicPr>
        <p:blipFill>
          <a:blip r:embed="rId2"/>
          <a:stretch>
            <a:fillRect/>
          </a:stretch>
        </p:blipFill>
        <p:spPr>
          <a:xfrm>
            <a:off x="206478" y="265471"/>
            <a:ext cx="11847870" cy="6592529"/>
          </a:xfrm>
        </p:spPr>
      </p:pic>
    </p:spTree>
    <p:extLst>
      <p:ext uri="{BB962C8B-B14F-4D97-AF65-F5344CB8AC3E}">
        <p14:creationId xmlns:p14="http://schemas.microsoft.com/office/powerpoint/2010/main" val="2988557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5BBE-17EC-4ACF-9167-C8B43F528E4A}"/>
              </a:ext>
            </a:extLst>
          </p:cNvPr>
          <p:cNvSpPr>
            <a:spLocks noGrp="1"/>
          </p:cNvSpPr>
          <p:nvPr>
            <p:ph type="title"/>
          </p:nvPr>
        </p:nvSpPr>
        <p:spPr/>
        <p:txBody>
          <a:bodyPr/>
          <a:lstStyle/>
          <a:p>
            <a:r>
              <a:rPr lang="en-US" dirty="0"/>
              <a:t>  </a:t>
            </a:r>
            <a:r>
              <a:rPr lang="en-US" b="1" dirty="0">
                <a:solidFill>
                  <a:schemeClr val="accent2"/>
                </a:solidFill>
              </a:rPr>
              <a:t>Uterine wall thickening</a:t>
            </a:r>
            <a:endParaRPr lang="en-US" dirty="0"/>
          </a:p>
        </p:txBody>
      </p:sp>
      <p:sp>
        <p:nvSpPr>
          <p:cNvPr id="3" name="Content Placeholder 2">
            <a:extLst>
              <a:ext uri="{FF2B5EF4-FFF2-40B4-BE49-F238E27FC236}">
                <a16:creationId xmlns:a16="http://schemas.microsoft.com/office/drawing/2014/main" id="{011377BA-99E4-488C-A70F-A2EA9EFA12D2}"/>
              </a:ext>
            </a:extLst>
          </p:cNvPr>
          <p:cNvSpPr>
            <a:spLocks noGrp="1"/>
          </p:cNvSpPr>
          <p:nvPr>
            <p:ph idx="1"/>
          </p:nvPr>
        </p:nvSpPr>
        <p:spPr/>
        <p:txBody>
          <a:bodyPr/>
          <a:lstStyle/>
          <a:p>
            <a:r>
              <a:rPr lang="en-US" sz="2000" b="1" dirty="0"/>
              <a:t>The uterine wall thickening can show </a:t>
            </a:r>
            <a:r>
              <a:rPr lang="en-US" sz="2000" b="1" dirty="0">
                <a:solidFill>
                  <a:srgbClr val="FF0000"/>
                </a:solidFill>
              </a:rPr>
              <a:t>anteroposterior asymmetry</a:t>
            </a:r>
            <a:r>
              <a:rPr lang="en-US" sz="2000" b="1" dirty="0"/>
              <a:t>, especially </a:t>
            </a:r>
            <a:r>
              <a:rPr lang="en-US" sz="2000" b="1" dirty="0">
                <a:solidFill>
                  <a:srgbClr val="0070C0"/>
                </a:solidFill>
              </a:rPr>
              <a:t>when the disease is focal .</a:t>
            </a:r>
          </a:p>
          <a:p>
            <a:r>
              <a:rPr lang="en-US" sz="2000" b="1" dirty="0"/>
              <a:t> </a:t>
            </a:r>
          </a:p>
          <a:p>
            <a:r>
              <a:rPr lang="en-US" sz="2000" b="1" dirty="0"/>
              <a:t>typically of the </a:t>
            </a:r>
            <a:r>
              <a:rPr lang="en-US" sz="2000" b="1" dirty="0">
                <a:solidFill>
                  <a:srgbClr val="FF0000"/>
                </a:solidFill>
              </a:rPr>
              <a:t>posterior</a:t>
            </a:r>
            <a:r>
              <a:rPr lang="en-US" sz="2000" b="1" dirty="0"/>
              <a:t> wall</a:t>
            </a:r>
          </a:p>
          <a:p>
            <a:endParaRPr lang="en-US" sz="2000" b="1" dirty="0">
              <a:solidFill>
                <a:srgbClr val="FF0000"/>
              </a:solidFill>
            </a:endParaRPr>
          </a:p>
          <a:p>
            <a:r>
              <a:rPr lang="en-US" sz="2000" b="1" dirty="0">
                <a:solidFill>
                  <a:srgbClr val="FF0000"/>
                </a:solidFill>
              </a:rPr>
              <a:t>Diffuse asymmetric or symmetric widening of the myometrial wal</a:t>
            </a:r>
            <a:r>
              <a:rPr lang="en-US" sz="2000" b="1" dirty="0"/>
              <a:t>l(s) is secondary to myometrial </a:t>
            </a:r>
            <a:r>
              <a:rPr lang="en-US" sz="2000" b="1" dirty="0">
                <a:solidFill>
                  <a:srgbClr val="FF0000"/>
                </a:solidFill>
              </a:rPr>
              <a:t>hypertrophy</a:t>
            </a:r>
            <a:r>
              <a:rPr lang="en-US" sz="2000" b="1" dirty="0"/>
              <a:t> and mainly related to deep diffuse internal adenomyosis</a:t>
            </a:r>
          </a:p>
          <a:p>
            <a:endParaRPr lang="en-US" sz="2000" dirty="0"/>
          </a:p>
          <a:p>
            <a:endParaRPr lang="en-US" dirty="0"/>
          </a:p>
        </p:txBody>
      </p:sp>
    </p:spTree>
    <p:extLst>
      <p:ext uri="{BB962C8B-B14F-4D97-AF65-F5344CB8AC3E}">
        <p14:creationId xmlns:p14="http://schemas.microsoft.com/office/powerpoint/2010/main" val="3574336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672237"/>
            <a:ext cx="8911687" cy="1280890"/>
          </a:xfrm>
        </p:spPr>
        <p:txBody>
          <a:bodyPr>
            <a:normAutofit/>
          </a:bodyPr>
          <a:lstStyle/>
          <a:p>
            <a:r>
              <a:rPr lang="en-US" sz="2000" b="1" dirty="0">
                <a:solidFill>
                  <a:srgbClr val="FF0000"/>
                </a:solidFill>
              </a:rPr>
              <a:t>Asymmetrical </a:t>
            </a:r>
            <a:r>
              <a:rPr lang="en-US" sz="2000" b="1" dirty="0" err="1">
                <a:solidFill>
                  <a:srgbClr val="FF0000"/>
                </a:solidFill>
              </a:rPr>
              <a:t>myometrial</a:t>
            </a:r>
            <a:r>
              <a:rPr lang="en-US" sz="2000" b="1" dirty="0">
                <a:solidFill>
                  <a:srgbClr val="FF0000"/>
                </a:solidFill>
              </a:rPr>
              <a:t> thickening</a:t>
            </a:r>
            <a:r>
              <a:rPr lang="en-US" sz="2000" dirty="0"/>
              <a:t>. </a:t>
            </a:r>
            <a:r>
              <a:rPr lang="en-US" sz="2000" b="1" dirty="0"/>
              <a:t>2D</a:t>
            </a:r>
            <a:r>
              <a:rPr lang="en-US" sz="2000" dirty="0"/>
              <a:t> </a:t>
            </a:r>
            <a:r>
              <a:rPr lang="en-US" sz="2000" b="1" dirty="0">
                <a:solidFill>
                  <a:schemeClr val="accent6">
                    <a:lumMod val="75000"/>
                  </a:schemeClr>
                </a:solidFill>
              </a:rPr>
              <a:t>longitudinal</a:t>
            </a:r>
            <a:r>
              <a:rPr lang="en-US" sz="2000" dirty="0"/>
              <a:t> view of a uterus with asymmetrical </a:t>
            </a:r>
            <a:r>
              <a:rPr lang="en-US" sz="2000" b="1" dirty="0"/>
              <a:t>distances from the endometrium </a:t>
            </a:r>
            <a:r>
              <a:rPr lang="en-US" sz="2000" dirty="0"/>
              <a:t>to the </a:t>
            </a:r>
            <a:r>
              <a:rPr lang="en-US" sz="2000" dirty="0">
                <a:solidFill>
                  <a:schemeClr val="accent6">
                    <a:lumMod val="50000"/>
                  </a:schemeClr>
                </a:solidFill>
              </a:rPr>
              <a:t>anterior</a:t>
            </a:r>
            <a:r>
              <a:rPr lang="en-US" sz="2000" dirty="0"/>
              <a:t> and </a:t>
            </a:r>
            <a:r>
              <a:rPr lang="en-US" sz="2000" dirty="0">
                <a:solidFill>
                  <a:schemeClr val="accent6">
                    <a:lumMod val="50000"/>
                  </a:schemeClr>
                </a:solidFill>
              </a:rPr>
              <a:t>posterior</a:t>
            </a:r>
            <a:r>
              <a:rPr lang="en-US" sz="2000" dirty="0"/>
              <a:t> serosal surfaces (arrows).</a:t>
            </a:r>
          </a:p>
        </p:txBody>
      </p:sp>
      <p:pic>
        <p:nvPicPr>
          <p:cNvPr id="4" name="Content Placeholder 3"/>
          <p:cNvPicPr>
            <a:picLocks noGrp="1" noChangeAspect="1"/>
          </p:cNvPicPr>
          <p:nvPr>
            <p:ph idx="1"/>
          </p:nvPr>
        </p:nvPicPr>
        <p:blipFill>
          <a:blip r:embed="rId2"/>
          <a:stretch>
            <a:fillRect/>
          </a:stretch>
        </p:blipFill>
        <p:spPr>
          <a:xfrm>
            <a:off x="1556084" y="2133600"/>
            <a:ext cx="9641305" cy="4860758"/>
          </a:xfrm>
          <a:prstGeom prst="rect">
            <a:avLst/>
          </a:prstGeom>
        </p:spPr>
      </p:pic>
    </p:spTree>
    <p:extLst>
      <p:ext uri="{BB962C8B-B14F-4D97-AF65-F5344CB8AC3E}">
        <p14:creationId xmlns:p14="http://schemas.microsoft.com/office/powerpoint/2010/main" val="1447677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077" y="299861"/>
            <a:ext cx="5613400" cy="4000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544" y="1794933"/>
            <a:ext cx="5613400" cy="4318000"/>
          </a:xfrm>
          <a:prstGeom prst="rect">
            <a:avLst/>
          </a:prstGeom>
        </p:spPr>
      </p:pic>
    </p:spTree>
    <p:extLst>
      <p:ext uri="{BB962C8B-B14F-4D97-AF65-F5344CB8AC3E}">
        <p14:creationId xmlns:p14="http://schemas.microsoft.com/office/powerpoint/2010/main" val="3108550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70068-0272-4EF8-95BD-1A9E2E5528F6}"/>
              </a:ext>
            </a:extLst>
          </p:cNvPr>
          <p:cNvSpPr>
            <a:spLocks noGrp="1"/>
          </p:cNvSpPr>
          <p:nvPr>
            <p:ph type="title"/>
          </p:nvPr>
        </p:nvSpPr>
        <p:spPr/>
        <p:txBody>
          <a:bodyPr/>
          <a:lstStyle/>
          <a:p>
            <a:r>
              <a:rPr lang="en-US" b="1" dirty="0"/>
              <a:t>Question mark form of uterus</a:t>
            </a:r>
            <a:br>
              <a:rPr lang="en-US" b="1" dirty="0"/>
            </a:br>
            <a:endParaRPr lang="en-US" dirty="0"/>
          </a:p>
        </p:txBody>
      </p:sp>
      <p:sp>
        <p:nvSpPr>
          <p:cNvPr id="3" name="Content Placeholder 2">
            <a:extLst>
              <a:ext uri="{FF2B5EF4-FFF2-40B4-BE49-F238E27FC236}">
                <a16:creationId xmlns:a16="http://schemas.microsoft.com/office/drawing/2014/main" id="{49559F9F-FD39-41D9-B9A5-086CFA965275}"/>
              </a:ext>
            </a:extLst>
          </p:cNvPr>
          <p:cNvSpPr>
            <a:spLocks noGrp="1"/>
          </p:cNvSpPr>
          <p:nvPr>
            <p:ph idx="1"/>
          </p:nvPr>
        </p:nvSpPr>
        <p:spPr/>
        <p:txBody>
          <a:bodyPr>
            <a:normAutofit/>
          </a:bodyPr>
          <a:lstStyle/>
          <a:p>
            <a:r>
              <a:rPr lang="en-US" sz="2000" b="1" dirty="0">
                <a:solidFill>
                  <a:schemeClr val="accent6">
                    <a:lumMod val="75000"/>
                  </a:schemeClr>
                </a:solidFill>
              </a:rPr>
              <a:t>form</a:t>
            </a:r>
            <a:r>
              <a:rPr lang="en-US" sz="2000" b="1" dirty="0"/>
              <a:t> of uterus’, was observed. </a:t>
            </a:r>
          </a:p>
          <a:p>
            <a:endParaRPr lang="en-US" sz="2000" b="1" dirty="0"/>
          </a:p>
          <a:p>
            <a:r>
              <a:rPr lang="en-US" sz="2000" b="1" dirty="0"/>
              <a:t>The sign was present when the uterine </a:t>
            </a:r>
            <a:r>
              <a:rPr lang="en-US" sz="2000" b="1" dirty="0">
                <a:solidFill>
                  <a:srgbClr val="FF0000"/>
                </a:solidFill>
              </a:rPr>
              <a:t>corpus was flexed backward</a:t>
            </a:r>
            <a:r>
              <a:rPr lang="en-US" sz="2000" b="1" dirty="0"/>
              <a:t>, </a:t>
            </a:r>
            <a:r>
              <a:rPr lang="en-US" sz="2000" b="1" dirty="0">
                <a:solidFill>
                  <a:srgbClr val="0070C0"/>
                </a:solidFill>
              </a:rPr>
              <a:t>fundus of the uterus was facing the posterior pelvic compartment </a:t>
            </a:r>
            <a:r>
              <a:rPr lang="en-US" sz="2000" b="1" dirty="0"/>
              <a:t>and the cervix was directed anteriorly towards the urinary bladder.</a:t>
            </a:r>
          </a:p>
        </p:txBody>
      </p:sp>
    </p:spTree>
    <p:extLst>
      <p:ext uri="{BB962C8B-B14F-4D97-AF65-F5344CB8AC3E}">
        <p14:creationId xmlns:p14="http://schemas.microsoft.com/office/powerpoint/2010/main" val="1722159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04C81-57A5-40FE-A55E-4C5F92CD363A}"/>
              </a:ext>
            </a:extLst>
          </p:cNvPr>
          <p:cNvSpPr>
            <a:spLocks noGrp="1"/>
          </p:cNvSpPr>
          <p:nvPr>
            <p:ph type="title"/>
          </p:nvPr>
        </p:nvSpPr>
        <p:spPr/>
        <p:txBody>
          <a:bodyPr/>
          <a:lstStyle/>
          <a:p>
            <a:r>
              <a:rPr lang="en-US" b="1" dirty="0"/>
              <a:t>Question mark form of uterus</a:t>
            </a:r>
            <a:br>
              <a:rPr lang="en-US" b="1" dirty="0"/>
            </a:br>
            <a:endParaRPr lang="en-US" dirty="0"/>
          </a:p>
        </p:txBody>
      </p:sp>
      <p:pic>
        <p:nvPicPr>
          <p:cNvPr id="4" name="Content Placeholder 3">
            <a:extLst>
              <a:ext uri="{FF2B5EF4-FFF2-40B4-BE49-F238E27FC236}">
                <a16:creationId xmlns:a16="http://schemas.microsoft.com/office/drawing/2014/main" id="{85EE54C3-F92F-4B62-9FA3-F01A1618DA88}"/>
              </a:ext>
            </a:extLst>
          </p:cNvPr>
          <p:cNvPicPr>
            <a:picLocks noGrp="1" noChangeAspect="1"/>
          </p:cNvPicPr>
          <p:nvPr>
            <p:ph idx="1"/>
          </p:nvPr>
        </p:nvPicPr>
        <p:blipFill>
          <a:blip r:embed="rId2"/>
          <a:stretch>
            <a:fillRect/>
          </a:stretch>
        </p:blipFill>
        <p:spPr>
          <a:xfrm>
            <a:off x="1363579" y="1905000"/>
            <a:ext cx="9849853" cy="5105400"/>
          </a:xfrm>
          <a:prstGeom prst="rect">
            <a:avLst/>
          </a:prstGeom>
        </p:spPr>
      </p:pic>
    </p:spTree>
    <p:extLst>
      <p:ext uri="{BB962C8B-B14F-4D97-AF65-F5344CB8AC3E}">
        <p14:creationId xmlns:p14="http://schemas.microsoft.com/office/powerpoint/2010/main" val="2624456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7081" y="301401"/>
            <a:ext cx="9345815" cy="1650062"/>
          </a:xfrm>
        </p:spPr>
        <p:txBody>
          <a:bodyPr>
            <a:noAutofit/>
          </a:bodyPr>
          <a:lstStyle/>
          <a:p>
            <a:r>
              <a:rPr lang="en-US" sz="1800" dirty="0"/>
              <a:t>Ultrasound images of a </a:t>
            </a:r>
            <a:r>
              <a:rPr lang="en-US" sz="1800" dirty="0" err="1"/>
              <a:t>retroverted</a:t>
            </a:r>
            <a:r>
              <a:rPr lang="en-US" sz="1800" dirty="0"/>
              <a:t> uterus with </a:t>
            </a:r>
            <a:r>
              <a:rPr lang="en-US" sz="1800" dirty="0" err="1"/>
              <a:t>adenomyosis</a:t>
            </a:r>
            <a:r>
              <a:rPr lang="en-US" sz="1800" dirty="0"/>
              <a:t> with the typical ‘</a:t>
            </a:r>
            <a:r>
              <a:rPr lang="en-US" sz="1800" b="1" dirty="0">
                <a:solidFill>
                  <a:srgbClr val="FF0000"/>
                </a:solidFill>
              </a:rPr>
              <a:t>question sign</a:t>
            </a:r>
            <a:r>
              <a:rPr lang="en-US" sz="1800" dirty="0"/>
              <a:t>’. ( </a:t>
            </a:r>
            <a:r>
              <a:rPr lang="en-US" sz="1800" b="1" dirty="0"/>
              <a:t>a </a:t>
            </a:r>
            <a:r>
              <a:rPr lang="en-US" sz="1800" dirty="0"/>
              <a:t>)Grayscale image showing </a:t>
            </a:r>
            <a:r>
              <a:rPr lang="en-US" sz="1800" b="1" dirty="0">
                <a:solidFill>
                  <a:srgbClr val="FF0000"/>
                </a:solidFill>
              </a:rPr>
              <a:t>asymmetrically</a:t>
            </a:r>
            <a:r>
              <a:rPr lang="en-US" sz="1800" dirty="0"/>
              <a:t> thickened </a:t>
            </a:r>
            <a:r>
              <a:rPr lang="en-US" sz="1800" dirty="0" err="1"/>
              <a:t>posterioruterine</a:t>
            </a:r>
            <a:r>
              <a:rPr lang="en-US" sz="1800" dirty="0"/>
              <a:t> wall ,with </a:t>
            </a:r>
            <a:r>
              <a:rPr lang="en-US" sz="1800" b="1" dirty="0">
                <a:solidFill>
                  <a:srgbClr val="FF0000"/>
                </a:solidFill>
              </a:rPr>
              <a:t>abnormal</a:t>
            </a:r>
            <a:r>
              <a:rPr lang="en-US" sz="1800" dirty="0"/>
              <a:t> </a:t>
            </a:r>
            <a:r>
              <a:rPr lang="en-US" sz="1800" b="1" dirty="0">
                <a:solidFill>
                  <a:srgbClr val="FF0000"/>
                </a:solidFill>
              </a:rPr>
              <a:t>echogenicity</a:t>
            </a:r>
            <a:r>
              <a:rPr lang="en-US" sz="1800" dirty="0"/>
              <a:t>,</a:t>
            </a:r>
            <a:br>
              <a:rPr lang="en-US" sz="1800" dirty="0"/>
            </a:br>
            <a:r>
              <a:rPr lang="en-US" sz="1800" dirty="0"/>
              <a:t> ( </a:t>
            </a:r>
            <a:r>
              <a:rPr lang="en-US" sz="1800" b="1" dirty="0"/>
              <a:t>b </a:t>
            </a:r>
            <a:r>
              <a:rPr lang="en-US" sz="1800" dirty="0"/>
              <a:t>) Posterior deep infiltrating lesions ( </a:t>
            </a:r>
            <a:r>
              <a:rPr lang="en-US" sz="1800" i="1" dirty="0"/>
              <a:t>white arrows </a:t>
            </a:r>
            <a:r>
              <a:rPr lang="en-US" sz="1800" dirty="0"/>
              <a:t>) involving the adenomyotic myometrium and  infiltrating the </a:t>
            </a:r>
            <a:r>
              <a:rPr lang="en-US" sz="1800" dirty="0">
                <a:solidFill>
                  <a:srgbClr val="FF0000"/>
                </a:solidFill>
              </a:rPr>
              <a:t>rectal wall</a:t>
            </a:r>
            <a:r>
              <a:rPr lang="en-US" sz="1800" dirty="0"/>
              <a:t> posteriorly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6429" y="2671482"/>
            <a:ext cx="6958361" cy="4035977"/>
          </a:xfrm>
        </p:spPr>
      </p:pic>
    </p:spTree>
    <p:extLst>
      <p:ext uri="{BB962C8B-B14F-4D97-AF65-F5344CB8AC3E}">
        <p14:creationId xmlns:p14="http://schemas.microsoft.com/office/powerpoint/2010/main" val="26988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F1A5-6055-43B0-89C0-05A39D13489D}"/>
              </a:ext>
            </a:extLst>
          </p:cNvPr>
          <p:cNvSpPr>
            <a:spLocks noGrp="1"/>
          </p:cNvSpPr>
          <p:nvPr>
            <p:ph type="title"/>
          </p:nvPr>
        </p:nvSpPr>
        <p:spPr/>
        <p:txBody>
          <a:bodyPr/>
          <a:lstStyle/>
          <a:p>
            <a:r>
              <a:rPr lang="en-US" b="1" dirty="0">
                <a:solidFill>
                  <a:schemeClr val="accent2"/>
                </a:solidFill>
              </a:rPr>
              <a:t>Obscure endometrial/myometrial border</a:t>
            </a:r>
            <a:endParaRPr lang="en-US" dirty="0"/>
          </a:p>
        </p:txBody>
      </p:sp>
      <p:sp>
        <p:nvSpPr>
          <p:cNvPr id="3" name="Content Placeholder 2">
            <a:extLst>
              <a:ext uri="{FF2B5EF4-FFF2-40B4-BE49-F238E27FC236}">
                <a16:creationId xmlns:a16="http://schemas.microsoft.com/office/drawing/2014/main" id="{550AD669-BA12-4283-BBDE-77432A0320A0}"/>
              </a:ext>
            </a:extLst>
          </p:cNvPr>
          <p:cNvSpPr>
            <a:spLocks noGrp="1"/>
          </p:cNvSpPr>
          <p:nvPr>
            <p:ph idx="1"/>
          </p:nvPr>
        </p:nvSpPr>
        <p:spPr/>
        <p:txBody>
          <a:bodyPr/>
          <a:lstStyle/>
          <a:p>
            <a:r>
              <a:rPr lang="en-US" sz="2000" b="1" dirty="0"/>
              <a:t>Invasion of the myometrium by the </a:t>
            </a:r>
            <a:r>
              <a:rPr lang="en-US" sz="2000" b="1" dirty="0">
                <a:solidFill>
                  <a:srgbClr val="FF0000"/>
                </a:solidFill>
              </a:rPr>
              <a:t>glands</a:t>
            </a:r>
            <a:r>
              <a:rPr lang="en-US" sz="2000" b="1" dirty="0"/>
              <a:t> also </a:t>
            </a:r>
            <a:r>
              <a:rPr lang="en-US" sz="2000" b="1" dirty="0">
                <a:solidFill>
                  <a:schemeClr val="accent6">
                    <a:lumMod val="75000"/>
                  </a:schemeClr>
                </a:solidFill>
              </a:rPr>
              <a:t>obscures</a:t>
            </a:r>
            <a:r>
              <a:rPr lang="en-US" sz="2000" b="1" dirty="0"/>
              <a:t> the normally distinct endometrial/myometrial </a:t>
            </a:r>
            <a:r>
              <a:rPr lang="en-US" sz="2000" b="1" dirty="0">
                <a:solidFill>
                  <a:schemeClr val="accent6">
                    <a:lumMod val="75000"/>
                  </a:schemeClr>
                </a:solidFill>
              </a:rPr>
              <a:t>border</a:t>
            </a:r>
            <a:r>
              <a:rPr lang="en-US" sz="2000" b="1" dirty="0"/>
              <a:t>.</a:t>
            </a:r>
          </a:p>
          <a:p>
            <a:endParaRPr lang="en-US" dirty="0"/>
          </a:p>
        </p:txBody>
      </p:sp>
    </p:spTree>
    <p:extLst>
      <p:ext uri="{BB962C8B-B14F-4D97-AF65-F5344CB8AC3E}">
        <p14:creationId xmlns:p14="http://schemas.microsoft.com/office/powerpoint/2010/main" val="4072639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1754372" y="1526136"/>
            <a:ext cx="4614531" cy="576262"/>
          </a:xfrm>
        </p:spPr>
        <p:txBody>
          <a:bodyPr/>
          <a:lstStyle/>
          <a:p>
            <a:r>
              <a:rPr lang="en-US" sz="2000" b="1" dirty="0">
                <a:solidFill>
                  <a:srgbClr val="FF0000"/>
                </a:solidFill>
              </a:rPr>
              <a:t>Focal</a:t>
            </a:r>
            <a:r>
              <a:rPr lang="en-US" sz="2000" dirty="0"/>
              <a:t> </a:t>
            </a:r>
            <a:r>
              <a:rPr lang="en-US" sz="2000" dirty="0" err="1"/>
              <a:t>adenomyoma</a:t>
            </a:r>
            <a:r>
              <a:rPr lang="en-US" sz="2000" dirty="0"/>
              <a:t> (arrows).</a:t>
            </a:r>
          </a:p>
        </p:txBody>
      </p:sp>
      <p:sp>
        <p:nvSpPr>
          <p:cNvPr id="5" name="Text Placeholder 4"/>
          <p:cNvSpPr>
            <a:spLocks noGrp="1"/>
          </p:cNvSpPr>
          <p:nvPr>
            <p:ph type="body" sz="quarter" idx="3"/>
          </p:nvPr>
        </p:nvSpPr>
        <p:spPr>
          <a:xfrm>
            <a:off x="6368903" y="1272625"/>
            <a:ext cx="5136727" cy="1273112"/>
          </a:xfrm>
        </p:spPr>
        <p:txBody>
          <a:bodyPr/>
          <a:lstStyle/>
          <a:p>
            <a:r>
              <a:rPr lang="en-US" dirty="0"/>
              <a:t>Globular uterine </a:t>
            </a:r>
            <a:r>
              <a:rPr lang="en-US" b="1" dirty="0">
                <a:solidFill>
                  <a:schemeClr val="accent6">
                    <a:lumMod val="50000"/>
                  </a:schemeClr>
                </a:solidFill>
              </a:rPr>
              <a:t>enlargement</a:t>
            </a:r>
            <a:r>
              <a:rPr lang="en-US" dirty="0"/>
              <a:t> with an </a:t>
            </a:r>
            <a:r>
              <a:rPr lang="en-US" b="1" dirty="0">
                <a:solidFill>
                  <a:srgbClr val="FF0000"/>
                </a:solidFill>
              </a:rPr>
              <a:t>obscure</a:t>
            </a:r>
            <a:r>
              <a:rPr lang="en-US" dirty="0"/>
              <a:t> endometrial/</a:t>
            </a:r>
            <a:r>
              <a:rPr lang="en-US" dirty="0" err="1"/>
              <a:t>myometrial</a:t>
            </a:r>
            <a:r>
              <a:rPr lang="en-US" dirty="0"/>
              <a:t> border (arrow).</a:t>
            </a:r>
          </a:p>
        </p:txBody>
      </p:sp>
      <p:pic>
        <p:nvPicPr>
          <p:cNvPr id="13" name="Content Placeholder 12"/>
          <p:cNvPicPr>
            <a:picLocks noGrp="1" noChangeAspect="1"/>
          </p:cNvPicPr>
          <p:nvPr>
            <p:ph sz="quarter" idx="4"/>
          </p:nvPr>
        </p:nvPicPr>
        <p:blipFill>
          <a:blip r:embed="rId2"/>
          <a:stretch>
            <a:fillRect/>
          </a:stretch>
        </p:blipFill>
        <p:spPr>
          <a:xfrm>
            <a:off x="7048767" y="3249042"/>
            <a:ext cx="4982812" cy="3215925"/>
          </a:xfrm>
          <a:prstGeom prst="rect">
            <a:avLst/>
          </a:prstGeom>
        </p:spPr>
      </p:pic>
      <p:pic>
        <p:nvPicPr>
          <p:cNvPr id="12" name="Content Placeholder 11"/>
          <p:cNvPicPr>
            <a:picLocks noGrp="1" noChangeAspect="1"/>
          </p:cNvPicPr>
          <p:nvPr>
            <p:ph sz="half" idx="2"/>
          </p:nvPr>
        </p:nvPicPr>
        <p:blipFill>
          <a:blip r:embed="rId3"/>
          <a:stretch>
            <a:fillRect/>
          </a:stretch>
        </p:blipFill>
        <p:spPr>
          <a:xfrm>
            <a:off x="1194421" y="3249043"/>
            <a:ext cx="4982811" cy="3215924"/>
          </a:xfrm>
          <a:prstGeom prst="rect">
            <a:avLst/>
          </a:prstGeom>
        </p:spPr>
      </p:pic>
    </p:spTree>
    <p:extLst>
      <p:ext uri="{BB962C8B-B14F-4D97-AF65-F5344CB8AC3E}">
        <p14:creationId xmlns:p14="http://schemas.microsoft.com/office/powerpoint/2010/main" val="634144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199FD-7391-4B57-9BEF-DFE3711FAE4F}"/>
              </a:ext>
            </a:extLst>
          </p:cNvPr>
          <p:cNvSpPr>
            <a:spLocks noGrp="1"/>
          </p:cNvSpPr>
          <p:nvPr>
            <p:ph type="title"/>
          </p:nvPr>
        </p:nvSpPr>
        <p:spPr/>
        <p:txBody>
          <a:bodyPr/>
          <a:lstStyle/>
          <a:p>
            <a:r>
              <a:rPr lang="en-US" b="1" dirty="0" err="1">
                <a:solidFill>
                  <a:schemeClr val="accent2"/>
                </a:solidFill>
              </a:rPr>
              <a:t>Subendometrial</a:t>
            </a:r>
            <a:r>
              <a:rPr lang="en-US" b="1" dirty="0">
                <a:solidFill>
                  <a:schemeClr val="accent2"/>
                </a:solidFill>
              </a:rPr>
              <a:t> echogenic linear striations</a:t>
            </a:r>
            <a:endParaRPr lang="en-US" dirty="0"/>
          </a:p>
        </p:txBody>
      </p:sp>
      <p:sp>
        <p:nvSpPr>
          <p:cNvPr id="3" name="Content Placeholder 2">
            <a:extLst>
              <a:ext uri="{FF2B5EF4-FFF2-40B4-BE49-F238E27FC236}">
                <a16:creationId xmlns:a16="http://schemas.microsoft.com/office/drawing/2014/main" id="{902D7986-0C12-4FFC-8E06-18183D386581}"/>
              </a:ext>
            </a:extLst>
          </p:cNvPr>
          <p:cNvSpPr>
            <a:spLocks noGrp="1"/>
          </p:cNvSpPr>
          <p:nvPr>
            <p:ph idx="1"/>
          </p:nvPr>
        </p:nvSpPr>
        <p:spPr/>
        <p:txBody>
          <a:bodyPr>
            <a:normAutofit/>
          </a:bodyPr>
          <a:lstStyle/>
          <a:p>
            <a:r>
              <a:rPr lang="en-US" sz="1900" b="1" dirty="0">
                <a:solidFill>
                  <a:srgbClr val="0070C0"/>
                </a:solidFill>
              </a:rPr>
              <a:t>Invasion</a:t>
            </a:r>
            <a:r>
              <a:rPr lang="en-US" sz="1900" b="1" dirty="0"/>
              <a:t> of the </a:t>
            </a:r>
            <a:r>
              <a:rPr lang="en-US" sz="1900" b="1" dirty="0">
                <a:solidFill>
                  <a:srgbClr val="FF0000"/>
                </a:solidFill>
              </a:rPr>
              <a:t>endometrial glands </a:t>
            </a:r>
            <a:r>
              <a:rPr lang="en-US" sz="1900" b="1" dirty="0"/>
              <a:t>into the </a:t>
            </a:r>
            <a:r>
              <a:rPr lang="en-US" sz="1900" b="1" dirty="0" err="1">
                <a:solidFill>
                  <a:srgbClr val="0070C0"/>
                </a:solidFill>
              </a:rPr>
              <a:t>subendometrial</a:t>
            </a:r>
            <a:r>
              <a:rPr lang="en-US" sz="1900" b="1" dirty="0"/>
              <a:t> tissue induces a hyperplastic reaction, which appears as </a:t>
            </a:r>
            <a:r>
              <a:rPr lang="en-US" sz="1900" b="1" dirty="0">
                <a:solidFill>
                  <a:srgbClr val="FF0000"/>
                </a:solidFill>
              </a:rPr>
              <a:t>echogenic</a:t>
            </a:r>
            <a:r>
              <a:rPr lang="en-US" sz="1900" b="1" dirty="0"/>
              <a:t> linear striations </a:t>
            </a:r>
            <a:r>
              <a:rPr lang="en-US" sz="1900" b="1" dirty="0">
                <a:solidFill>
                  <a:srgbClr val="0070C0"/>
                </a:solidFill>
              </a:rPr>
              <a:t>fanning out from the endometrial layer </a:t>
            </a:r>
          </a:p>
          <a:p>
            <a:endParaRPr lang="en-US" sz="1900" b="1" dirty="0"/>
          </a:p>
          <a:p>
            <a:r>
              <a:rPr lang="en-US" sz="1900" b="1" dirty="0" err="1"/>
              <a:t>subendometrial</a:t>
            </a:r>
            <a:r>
              <a:rPr lang="en-US" sz="1900" b="1" dirty="0"/>
              <a:t> echogenic linear striations</a:t>
            </a:r>
          </a:p>
          <a:p>
            <a:endParaRPr lang="en-US" sz="1900" b="1" dirty="0"/>
          </a:p>
          <a:p>
            <a:r>
              <a:rPr lang="en-US" sz="1900" b="1" dirty="0"/>
              <a:t>heterogeneous echogenicity (</a:t>
            </a:r>
            <a:r>
              <a:rPr lang="en-US" sz="1900" b="1" dirty="0">
                <a:hlinkClick r:id="rId2"/>
              </a:rPr>
              <a:t>heterogenous myometrial echotexture</a:t>
            </a:r>
            <a:r>
              <a:rPr lang="en-US" sz="1900" b="1" dirty="0"/>
              <a:t>) </a:t>
            </a:r>
            <a:r>
              <a:rPr lang="en-US" sz="1900" b="1" baseline="30000" dirty="0"/>
              <a:t>1-2</a:t>
            </a:r>
          </a:p>
          <a:p>
            <a:endParaRPr lang="en-US" dirty="0"/>
          </a:p>
        </p:txBody>
      </p:sp>
    </p:spTree>
    <p:extLst>
      <p:ext uri="{BB962C8B-B14F-4D97-AF65-F5344CB8AC3E}">
        <p14:creationId xmlns:p14="http://schemas.microsoft.com/office/powerpoint/2010/main" val="4250423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BD0B-2F18-4A41-84D1-71210C7F1334}"/>
              </a:ext>
            </a:extLst>
          </p:cNvPr>
          <p:cNvSpPr>
            <a:spLocks noGrp="1"/>
          </p:cNvSpPr>
          <p:nvPr>
            <p:ph type="title"/>
          </p:nvPr>
        </p:nvSpPr>
        <p:spPr/>
        <p:txBody>
          <a:bodyPr/>
          <a:lstStyle/>
          <a:p>
            <a:r>
              <a:rPr lang="en-US" b="1" dirty="0" err="1">
                <a:solidFill>
                  <a:schemeClr val="accent2"/>
                </a:solidFill>
              </a:rPr>
              <a:t>Subendometrial</a:t>
            </a:r>
            <a:r>
              <a:rPr lang="en-US" b="1" dirty="0">
                <a:solidFill>
                  <a:schemeClr val="accent2"/>
                </a:solidFill>
              </a:rPr>
              <a:t> echogenic linear striations</a:t>
            </a:r>
            <a:endParaRPr lang="en-US" dirty="0"/>
          </a:p>
        </p:txBody>
      </p:sp>
      <p:sp>
        <p:nvSpPr>
          <p:cNvPr id="3" name="Content Placeholder 2">
            <a:extLst>
              <a:ext uri="{FF2B5EF4-FFF2-40B4-BE49-F238E27FC236}">
                <a16:creationId xmlns:a16="http://schemas.microsoft.com/office/drawing/2014/main" id="{60ED07B7-264F-49D3-B7D7-421B75728B89}"/>
              </a:ext>
            </a:extLst>
          </p:cNvPr>
          <p:cNvSpPr>
            <a:spLocks noGrp="1"/>
          </p:cNvSpPr>
          <p:nvPr>
            <p:ph idx="1"/>
          </p:nvPr>
        </p:nvSpPr>
        <p:spPr/>
        <p:txBody>
          <a:bodyPr/>
          <a:lstStyle/>
          <a:p>
            <a:r>
              <a:rPr lang="en-US" b="1" dirty="0"/>
              <a:t>a "</a:t>
            </a:r>
            <a:r>
              <a:rPr lang="en-US" b="1" dirty="0">
                <a:solidFill>
                  <a:srgbClr val="FF0000"/>
                </a:solidFill>
              </a:rPr>
              <a:t>Venetian blind" </a:t>
            </a:r>
            <a:r>
              <a:rPr lang="en-US" b="1" dirty="0"/>
              <a:t>appearance may be seen due to </a:t>
            </a:r>
            <a:r>
              <a:rPr lang="en-US" b="1" dirty="0" err="1"/>
              <a:t>subendometrial</a:t>
            </a:r>
            <a:r>
              <a:rPr lang="en-US" b="1" dirty="0"/>
              <a:t> echogenic linear striations and </a:t>
            </a:r>
            <a:r>
              <a:rPr lang="en-US" b="1" dirty="0">
                <a:solidFill>
                  <a:schemeClr val="accent6">
                    <a:lumMod val="75000"/>
                  </a:schemeClr>
                </a:solidFill>
              </a:rPr>
              <a:t>acoustic shadowing </a:t>
            </a:r>
            <a:r>
              <a:rPr lang="en-US" b="1" dirty="0"/>
              <a:t>where endometrial tissues cause a </a:t>
            </a:r>
            <a:r>
              <a:rPr lang="en-US" b="1" dirty="0">
                <a:solidFill>
                  <a:srgbClr val="0070C0"/>
                </a:solidFill>
              </a:rPr>
              <a:t>hyperplastic reaction</a:t>
            </a:r>
          </a:p>
          <a:p>
            <a:endParaRPr lang="en-US" b="1" dirty="0"/>
          </a:p>
          <a:p>
            <a:r>
              <a:rPr lang="en-US" b="1" dirty="0"/>
              <a:t>Associated </a:t>
            </a:r>
            <a:r>
              <a:rPr lang="en-US" b="1" dirty="0">
                <a:solidFill>
                  <a:srgbClr val="FF0000"/>
                </a:solidFill>
              </a:rPr>
              <a:t>thin hypoechoic </a:t>
            </a:r>
            <a:r>
              <a:rPr lang="en-US" b="1" dirty="0"/>
              <a:t>linear striations within a </a:t>
            </a:r>
            <a:r>
              <a:rPr lang="en-US" b="1" dirty="0">
                <a:solidFill>
                  <a:schemeClr val="tx2"/>
                </a:solidFill>
              </a:rPr>
              <a:t>heterogeneous myometrium </a:t>
            </a:r>
            <a:r>
              <a:rPr lang="en-US" b="1" dirty="0"/>
              <a:t>reinforce the diagnosis of </a:t>
            </a:r>
            <a:r>
              <a:rPr lang="en-US" b="1" dirty="0">
                <a:solidFill>
                  <a:srgbClr val="FF0000"/>
                </a:solidFill>
              </a:rPr>
              <a:t>internal adenomyosis</a:t>
            </a:r>
            <a:r>
              <a:rPr lang="en-US" b="1" dirty="0"/>
              <a:t>, this criterion being of </a:t>
            </a:r>
            <a:r>
              <a:rPr lang="en-US" b="1" dirty="0">
                <a:solidFill>
                  <a:srgbClr val="0070C0"/>
                </a:solidFill>
              </a:rPr>
              <a:t>low sensitivity (3.8%–66.6%), but high specificity (90%–98.7%)</a:t>
            </a:r>
            <a:endParaRPr lang="en-US" dirty="0"/>
          </a:p>
          <a:p>
            <a:endParaRPr lang="en-US" dirty="0"/>
          </a:p>
        </p:txBody>
      </p:sp>
    </p:spTree>
    <p:extLst>
      <p:ext uri="{BB962C8B-B14F-4D97-AF65-F5344CB8AC3E}">
        <p14:creationId xmlns:p14="http://schemas.microsoft.com/office/powerpoint/2010/main" val="4234261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ED5AC8-8426-4DFC-AAD1-549D56C1A9BE}"/>
              </a:ext>
            </a:extLst>
          </p:cNvPr>
          <p:cNvPicPr>
            <a:picLocks noChangeAspect="1"/>
          </p:cNvPicPr>
          <p:nvPr/>
        </p:nvPicPr>
        <p:blipFill>
          <a:blip r:embed="rId2"/>
          <a:stretch>
            <a:fillRect/>
          </a:stretch>
        </p:blipFill>
        <p:spPr>
          <a:xfrm>
            <a:off x="376518" y="0"/>
            <a:ext cx="11815482" cy="6857999"/>
          </a:xfrm>
          <a:prstGeom prst="rect">
            <a:avLst/>
          </a:prstGeom>
        </p:spPr>
      </p:pic>
    </p:spTree>
    <p:extLst>
      <p:ext uri="{BB962C8B-B14F-4D97-AF65-F5344CB8AC3E}">
        <p14:creationId xmlns:p14="http://schemas.microsoft.com/office/powerpoint/2010/main" val="2553379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C9F25-4016-43B9-B424-A8F3145F07CD}"/>
              </a:ext>
            </a:extLst>
          </p:cNvPr>
          <p:cNvSpPr>
            <a:spLocks noGrp="1"/>
          </p:cNvSpPr>
          <p:nvPr>
            <p:ph type="title"/>
          </p:nvPr>
        </p:nvSpPr>
        <p:spPr/>
        <p:txBody>
          <a:bodyPr/>
          <a:lstStyle/>
          <a:p>
            <a:r>
              <a:rPr lang="en-US" dirty="0">
                <a:solidFill>
                  <a:schemeClr val="accent2"/>
                </a:solidFill>
              </a:rPr>
              <a:t>  </a:t>
            </a:r>
            <a:r>
              <a:rPr lang="en-US" b="1" dirty="0">
                <a:solidFill>
                  <a:schemeClr val="accent2"/>
                </a:solidFill>
              </a:rPr>
              <a:t>Heterogeneous echo texture</a:t>
            </a:r>
            <a:endParaRPr lang="en-US" dirty="0"/>
          </a:p>
        </p:txBody>
      </p:sp>
      <p:sp>
        <p:nvSpPr>
          <p:cNvPr id="3" name="Content Placeholder 2">
            <a:extLst>
              <a:ext uri="{FF2B5EF4-FFF2-40B4-BE49-F238E27FC236}">
                <a16:creationId xmlns:a16="http://schemas.microsoft.com/office/drawing/2014/main" id="{0AE40B86-4FD3-4155-8330-2C225B404951}"/>
              </a:ext>
            </a:extLst>
          </p:cNvPr>
          <p:cNvSpPr>
            <a:spLocks noGrp="1"/>
          </p:cNvSpPr>
          <p:nvPr>
            <p:ph idx="1"/>
          </p:nvPr>
        </p:nvSpPr>
        <p:spPr/>
        <p:txBody>
          <a:bodyPr/>
          <a:lstStyle/>
          <a:p>
            <a:r>
              <a:rPr lang="en-US" sz="2000" b="1" dirty="0"/>
              <a:t>There is a </a:t>
            </a:r>
            <a:r>
              <a:rPr lang="en-US" sz="2000" b="1" dirty="0">
                <a:solidFill>
                  <a:srgbClr val="0070C0"/>
                </a:solidFill>
              </a:rPr>
              <a:t>lack of homogeneity within the myometrium </a:t>
            </a:r>
            <a:r>
              <a:rPr lang="en-US" sz="2000" b="1" dirty="0"/>
              <a:t>with evidence of architectural disturbance .This finding has been shown to be the most predictive of adenomyosis</a:t>
            </a:r>
            <a:endParaRPr lang="en-US" sz="2000" b="1" dirty="0">
              <a:solidFill>
                <a:srgbClr val="FF0000"/>
              </a:solidFill>
            </a:endParaRPr>
          </a:p>
          <a:p>
            <a:endParaRPr lang="en-US" sz="2000" b="1" dirty="0">
              <a:solidFill>
                <a:srgbClr val="FF0000"/>
              </a:solidFill>
            </a:endParaRPr>
          </a:p>
          <a:p>
            <a:r>
              <a:rPr lang="en-US" sz="2000" b="1" dirty="0">
                <a:solidFill>
                  <a:srgbClr val="FF0000"/>
                </a:solidFill>
              </a:rPr>
              <a:t>Diffuse myometrial heterogeneity</a:t>
            </a:r>
            <a:r>
              <a:rPr lang="en-US" sz="2000" b="1" dirty="0"/>
              <a:t> is common and has a </a:t>
            </a:r>
            <a:r>
              <a:rPr lang="en-US" sz="2000" b="1" dirty="0">
                <a:solidFill>
                  <a:srgbClr val="FF0000"/>
                </a:solidFill>
              </a:rPr>
              <a:t>high sensitivity </a:t>
            </a:r>
            <a:r>
              <a:rPr lang="en-US" sz="2000" b="1" dirty="0"/>
              <a:t>(80.8%–100%), but </a:t>
            </a:r>
            <a:r>
              <a:rPr lang="en-US" sz="2000" b="1" dirty="0">
                <a:solidFill>
                  <a:srgbClr val="FF0000"/>
                </a:solidFill>
              </a:rPr>
              <a:t>low specificity </a:t>
            </a:r>
            <a:r>
              <a:rPr lang="en-US" sz="2000" b="1" dirty="0"/>
              <a:t>(30%–65%)</a:t>
            </a:r>
          </a:p>
          <a:p>
            <a:endParaRPr lang="en-US" sz="2000" b="1" dirty="0"/>
          </a:p>
          <a:p>
            <a:pPr lvl="1"/>
            <a:r>
              <a:rPr lang="en-US" sz="1800" b="1" dirty="0">
                <a:solidFill>
                  <a:srgbClr val="FF0000"/>
                </a:solidFill>
              </a:rPr>
              <a:t>hyperechoic</a:t>
            </a:r>
            <a:r>
              <a:rPr lang="en-US" sz="1800" b="1" dirty="0"/>
              <a:t>: islands of endometrial </a:t>
            </a:r>
            <a:r>
              <a:rPr lang="en-US" sz="1800" b="1" dirty="0">
                <a:solidFill>
                  <a:schemeClr val="accent6">
                    <a:lumMod val="75000"/>
                  </a:schemeClr>
                </a:solidFill>
              </a:rPr>
              <a:t>glands</a:t>
            </a:r>
          </a:p>
          <a:p>
            <a:pPr lvl="1"/>
            <a:r>
              <a:rPr lang="en-US" sz="1800" b="1" dirty="0">
                <a:solidFill>
                  <a:srgbClr val="FF0000"/>
                </a:solidFill>
              </a:rPr>
              <a:t>hypoechoic</a:t>
            </a:r>
            <a:r>
              <a:rPr lang="en-US" sz="1800" b="1" dirty="0"/>
              <a:t>: associated </a:t>
            </a:r>
            <a:r>
              <a:rPr lang="en-US" sz="1800" b="1" dirty="0">
                <a:solidFill>
                  <a:schemeClr val="accent6">
                    <a:lumMod val="75000"/>
                  </a:schemeClr>
                </a:solidFill>
              </a:rPr>
              <a:t>muscle</a:t>
            </a:r>
            <a:r>
              <a:rPr lang="en-US" sz="1800" b="1" dirty="0"/>
              <a:t> hypertrophy</a:t>
            </a:r>
          </a:p>
          <a:p>
            <a:endParaRPr lang="en-US" dirty="0"/>
          </a:p>
        </p:txBody>
      </p:sp>
    </p:spTree>
    <p:extLst>
      <p:ext uri="{BB962C8B-B14F-4D97-AF65-F5344CB8AC3E}">
        <p14:creationId xmlns:p14="http://schemas.microsoft.com/office/powerpoint/2010/main" val="674964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F25C7-5459-4132-B217-C407CFCB5DC1}"/>
              </a:ext>
            </a:extLst>
          </p:cNvPr>
          <p:cNvSpPr>
            <a:spLocks noGrp="1"/>
          </p:cNvSpPr>
          <p:nvPr>
            <p:ph type="title"/>
          </p:nvPr>
        </p:nvSpPr>
        <p:spPr/>
        <p:txBody>
          <a:bodyPr/>
          <a:lstStyle/>
          <a:p>
            <a:r>
              <a:rPr lang="en-US" b="1" dirty="0">
                <a:solidFill>
                  <a:schemeClr val="accent2"/>
                </a:solidFill>
              </a:rPr>
              <a:t>Cystic anechoic spaces or lakes in the myometrium</a:t>
            </a:r>
            <a:endParaRPr lang="en-US" dirty="0"/>
          </a:p>
        </p:txBody>
      </p:sp>
      <p:sp>
        <p:nvSpPr>
          <p:cNvPr id="3" name="Content Placeholder 2">
            <a:extLst>
              <a:ext uri="{FF2B5EF4-FFF2-40B4-BE49-F238E27FC236}">
                <a16:creationId xmlns:a16="http://schemas.microsoft.com/office/drawing/2014/main" id="{82FD6636-4C3A-4468-8CFD-D12847238D5D}"/>
              </a:ext>
            </a:extLst>
          </p:cNvPr>
          <p:cNvSpPr>
            <a:spLocks noGrp="1"/>
          </p:cNvSpPr>
          <p:nvPr>
            <p:ph idx="1"/>
          </p:nvPr>
        </p:nvSpPr>
        <p:spPr/>
        <p:txBody>
          <a:bodyPr>
            <a:normAutofit/>
          </a:bodyPr>
          <a:lstStyle/>
          <a:p>
            <a:endParaRPr lang="en-US" dirty="0"/>
          </a:p>
          <a:p>
            <a:r>
              <a:rPr lang="en-US" b="1" dirty="0"/>
              <a:t> The </a:t>
            </a:r>
            <a:r>
              <a:rPr lang="en-US" b="1" dirty="0">
                <a:solidFill>
                  <a:srgbClr val="FF0000"/>
                </a:solidFill>
              </a:rPr>
              <a:t>cystic anechoic spaces </a:t>
            </a:r>
            <a:r>
              <a:rPr lang="en-US" b="1" dirty="0"/>
              <a:t>within the myometrium are </a:t>
            </a:r>
            <a:r>
              <a:rPr lang="en-US" b="1" dirty="0">
                <a:solidFill>
                  <a:srgbClr val="0070C0"/>
                </a:solidFill>
              </a:rPr>
              <a:t>variable in size </a:t>
            </a:r>
            <a:r>
              <a:rPr lang="en-US" b="1" dirty="0"/>
              <a:t>and can occur throughout the </a:t>
            </a:r>
            <a:r>
              <a:rPr lang="en-US" b="1" dirty="0">
                <a:solidFill>
                  <a:srgbClr val="0070C0"/>
                </a:solidFill>
              </a:rPr>
              <a:t>myometrium</a:t>
            </a:r>
            <a:r>
              <a:rPr lang="en-US" b="1" dirty="0"/>
              <a:t> .</a:t>
            </a:r>
          </a:p>
          <a:p>
            <a:endParaRPr lang="en-US" b="1" dirty="0"/>
          </a:p>
          <a:p>
            <a:r>
              <a:rPr lang="en-US" b="1" dirty="0"/>
              <a:t> The cystic changes in the </a:t>
            </a:r>
            <a:r>
              <a:rPr lang="en-US" b="1" dirty="0">
                <a:solidFill>
                  <a:srgbClr val="C00000"/>
                </a:solidFill>
              </a:rPr>
              <a:t>outer</a:t>
            </a:r>
            <a:r>
              <a:rPr lang="en-US" b="1" dirty="0"/>
              <a:t> myometrium may on occasion represent small </a:t>
            </a:r>
            <a:r>
              <a:rPr lang="en-US" b="1" dirty="0">
                <a:solidFill>
                  <a:srgbClr val="C00000"/>
                </a:solidFill>
              </a:rPr>
              <a:t>arcuate veins </a:t>
            </a:r>
            <a:r>
              <a:rPr lang="en-US" b="1" dirty="0"/>
              <a:t>rather than adenomyomas. </a:t>
            </a:r>
          </a:p>
          <a:p>
            <a:endParaRPr lang="en-US" b="1" dirty="0"/>
          </a:p>
          <a:p>
            <a:r>
              <a:rPr lang="en-US" b="1" dirty="0"/>
              <a:t>The application of </a:t>
            </a:r>
            <a:r>
              <a:rPr lang="en-US" b="1" dirty="0">
                <a:solidFill>
                  <a:srgbClr val="FF0000"/>
                </a:solidFill>
              </a:rPr>
              <a:t>color Doppler imaging </a:t>
            </a:r>
            <a:r>
              <a:rPr lang="en-US" b="1" dirty="0"/>
              <a:t>at low velocity scales may help in this differentiation.</a:t>
            </a:r>
          </a:p>
          <a:p>
            <a:endParaRPr lang="en-US" dirty="0"/>
          </a:p>
        </p:txBody>
      </p:sp>
    </p:spTree>
    <p:extLst>
      <p:ext uri="{BB962C8B-B14F-4D97-AF65-F5344CB8AC3E}">
        <p14:creationId xmlns:p14="http://schemas.microsoft.com/office/powerpoint/2010/main" val="1847469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03559-8578-449C-9274-181FD29F78D1}"/>
              </a:ext>
            </a:extLst>
          </p:cNvPr>
          <p:cNvSpPr>
            <a:spLocks noGrp="1"/>
          </p:cNvSpPr>
          <p:nvPr>
            <p:ph type="title"/>
          </p:nvPr>
        </p:nvSpPr>
        <p:spPr/>
        <p:txBody>
          <a:bodyPr/>
          <a:lstStyle/>
          <a:p>
            <a:r>
              <a:rPr lang="en-US" b="1" dirty="0">
                <a:solidFill>
                  <a:schemeClr val="accent2"/>
                </a:solidFill>
              </a:rPr>
              <a:t>Cystic anechoic spaces or lakes in the myometrium</a:t>
            </a:r>
            <a:endParaRPr lang="en-US" dirty="0"/>
          </a:p>
        </p:txBody>
      </p:sp>
      <p:sp>
        <p:nvSpPr>
          <p:cNvPr id="3" name="Content Placeholder 2">
            <a:extLst>
              <a:ext uri="{FF2B5EF4-FFF2-40B4-BE49-F238E27FC236}">
                <a16:creationId xmlns:a16="http://schemas.microsoft.com/office/drawing/2014/main" id="{EA0FBACC-9D04-41E9-A3D1-15E642CA4A80}"/>
              </a:ext>
            </a:extLst>
          </p:cNvPr>
          <p:cNvSpPr>
            <a:spLocks noGrp="1"/>
          </p:cNvSpPr>
          <p:nvPr>
            <p:ph idx="1"/>
          </p:nvPr>
        </p:nvSpPr>
        <p:spPr/>
        <p:txBody>
          <a:bodyPr/>
          <a:lstStyle/>
          <a:p>
            <a:r>
              <a:rPr lang="en-US" b="1" dirty="0" err="1"/>
              <a:t>subendometrial</a:t>
            </a:r>
            <a:r>
              <a:rPr lang="en-US" b="1" dirty="0"/>
              <a:t> </a:t>
            </a:r>
            <a:r>
              <a:rPr lang="en-US" b="1" dirty="0">
                <a:solidFill>
                  <a:srgbClr val="0070C0"/>
                </a:solidFill>
              </a:rPr>
              <a:t>echogenic</a:t>
            </a:r>
            <a:r>
              <a:rPr lang="en-US" b="1" dirty="0"/>
              <a:t> </a:t>
            </a:r>
            <a:r>
              <a:rPr lang="en-US" b="1" dirty="0">
                <a:solidFill>
                  <a:srgbClr val="0070C0"/>
                </a:solidFill>
              </a:rPr>
              <a:t>nodules</a:t>
            </a:r>
            <a:r>
              <a:rPr lang="en-US" b="1" dirty="0"/>
              <a:t> (</a:t>
            </a:r>
            <a:r>
              <a:rPr lang="en-US" b="1" dirty="0">
                <a:solidFill>
                  <a:srgbClr val="FF0000"/>
                </a:solidFill>
              </a:rPr>
              <a:t>specific sign</a:t>
            </a:r>
            <a:r>
              <a:rPr lang="en-US" b="1" dirty="0"/>
              <a:t>)</a:t>
            </a:r>
          </a:p>
          <a:p>
            <a:endParaRPr lang="en-US" b="1" dirty="0"/>
          </a:p>
          <a:p>
            <a:r>
              <a:rPr lang="en-US" b="1" dirty="0"/>
              <a:t>small myometrial cysts / </a:t>
            </a:r>
            <a:r>
              <a:rPr lang="en-US" b="1" dirty="0" err="1">
                <a:hlinkClick r:id="rId2"/>
              </a:rPr>
              <a:t>subendometrial</a:t>
            </a:r>
            <a:r>
              <a:rPr lang="en-US" b="1" dirty="0">
                <a:hlinkClick r:id="rId2"/>
              </a:rPr>
              <a:t> cysts</a:t>
            </a:r>
            <a:r>
              <a:rPr lang="en-US" b="1" dirty="0"/>
              <a:t>  (</a:t>
            </a:r>
            <a:r>
              <a:rPr lang="en-US" b="1" dirty="0">
                <a:solidFill>
                  <a:srgbClr val="FF0000"/>
                </a:solidFill>
              </a:rPr>
              <a:t>specific sign</a:t>
            </a:r>
            <a:r>
              <a:rPr lang="en-US" b="1" dirty="0"/>
              <a:t>)</a:t>
            </a:r>
            <a:r>
              <a:rPr lang="en-US" b="1" dirty="0">
                <a:solidFill>
                  <a:srgbClr val="FF0000"/>
                </a:solidFill>
              </a:rPr>
              <a:t> </a:t>
            </a:r>
          </a:p>
          <a:p>
            <a:endParaRPr lang="en-US" b="1" dirty="0">
              <a:solidFill>
                <a:srgbClr val="FF0000"/>
              </a:solidFill>
            </a:endParaRPr>
          </a:p>
          <a:p>
            <a:r>
              <a:rPr lang="en-US" b="1" dirty="0">
                <a:solidFill>
                  <a:srgbClr val="FF0000"/>
                </a:solidFill>
              </a:rPr>
              <a:t>Tiny myometrial cysts </a:t>
            </a:r>
            <a:r>
              <a:rPr lang="en-US" b="1" dirty="0"/>
              <a:t>(</a:t>
            </a:r>
            <a:r>
              <a:rPr lang="en-US" b="1" dirty="0">
                <a:solidFill>
                  <a:srgbClr val="FF0000"/>
                </a:solidFill>
              </a:rPr>
              <a:t>2 mm–9 mm</a:t>
            </a:r>
            <a:r>
              <a:rPr lang="en-US" b="1" dirty="0"/>
              <a:t>) corresponding to </a:t>
            </a:r>
            <a:r>
              <a:rPr lang="en-US" b="1" dirty="0">
                <a:solidFill>
                  <a:srgbClr val="FF0000"/>
                </a:solidFill>
              </a:rPr>
              <a:t>cystic or hemorrhagic </a:t>
            </a:r>
            <a:r>
              <a:rPr lang="en-US" b="1" dirty="0"/>
              <a:t>endometrial glands, </a:t>
            </a:r>
            <a:r>
              <a:rPr lang="en-US" b="1" dirty="0">
                <a:solidFill>
                  <a:srgbClr val="FF0000"/>
                </a:solidFill>
              </a:rPr>
              <a:t>mainly located in the superficial myometrium</a:t>
            </a:r>
            <a:r>
              <a:rPr lang="en-US" b="1" dirty="0"/>
              <a:t>, are </a:t>
            </a:r>
            <a:r>
              <a:rPr lang="en-US" b="1" dirty="0">
                <a:solidFill>
                  <a:srgbClr val="FF0000"/>
                </a:solidFill>
              </a:rPr>
              <a:t>highly specific </a:t>
            </a:r>
            <a:r>
              <a:rPr lang="en-US" b="1" dirty="0"/>
              <a:t>(98%), but of </a:t>
            </a:r>
            <a:r>
              <a:rPr lang="en-US" b="1" dirty="0">
                <a:solidFill>
                  <a:srgbClr val="FF0000"/>
                </a:solidFill>
              </a:rPr>
              <a:t>low sensitivity </a:t>
            </a:r>
            <a:r>
              <a:rPr lang="en-US" b="1" dirty="0"/>
              <a:t>(50%–65%)</a:t>
            </a:r>
          </a:p>
          <a:p>
            <a:endParaRPr lang="en-US" dirty="0"/>
          </a:p>
        </p:txBody>
      </p:sp>
    </p:spTree>
    <p:extLst>
      <p:ext uri="{BB962C8B-B14F-4D97-AF65-F5344CB8AC3E}">
        <p14:creationId xmlns:p14="http://schemas.microsoft.com/office/powerpoint/2010/main" val="850134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68C80-AF4F-4BB6-A69A-254DD728217B}"/>
              </a:ext>
            </a:extLst>
          </p:cNvPr>
          <p:cNvSpPr>
            <a:spLocks noGrp="1"/>
          </p:cNvSpPr>
          <p:nvPr>
            <p:ph type="title"/>
          </p:nvPr>
        </p:nvSpPr>
        <p:spPr/>
        <p:txBody>
          <a:bodyPr/>
          <a:lstStyle/>
          <a:p>
            <a:r>
              <a:rPr lang="en-US" b="1" dirty="0">
                <a:solidFill>
                  <a:schemeClr val="accent2"/>
                </a:solidFill>
              </a:rPr>
              <a:t>Thickening of the transition zone</a:t>
            </a:r>
            <a:endParaRPr lang="en-US" dirty="0"/>
          </a:p>
        </p:txBody>
      </p:sp>
      <p:sp>
        <p:nvSpPr>
          <p:cNvPr id="3" name="Content Placeholder 2">
            <a:extLst>
              <a:ext uri="{FF2B5EF4-FFF2-40B4-BE49-F238E27FC236}">
                <a16:creationId xmlns:a16="http://schemas.microsoft.com/office/drawing/2014/main" id="{9AC175CF-BFA3-4E28-893B-B2DB600FECDD}"/>
              </a:ext>
            </a:extLst>
          </p:cNvPr>
          <p:cNvSpPr>
            <a:spLocks noGrp="1"/>
          </p:cNvSpPr>
          <p:nvPr>
            <p:ph idx="1"/>
          </p:nvPr>
        </p:nvSpPr>
        <p:spPr/>
        <p:txBody>
          <a:bodyPr/>
          <a:lstStyle/>
          <a:p>
            <a:endParaRPr lang="en-US" dirty="0"/>
          </a:p>
          <a:p>
            <a:r>
              <a:rPr lang="en-US" sz="2000" b="1" dirty="0">
                <a:solidFill>
                  <a:schemeClr val="tx1"/>
                </a:solidFill>
              </a:rPr>
              <a:t>This</a:t>
            </a:r>
            <a:r>
              <a:rPr lang="en-US" sz="2000" b="1" dirty="0">
                <a:solidFill>
                  <a:srgbClr val="FF0000"/>
                </a:solidFill>
              </a:rPr>
              <a:t> </a:t>
            </a:r>
            <a:r>
              <a:rPr lang="en-US" sz="2000" b="1" dirty="0"/>
              <a:t>zone is a layer that appears as a</a:t>
            </a:r>
            <a:r>
              <a:rPr lang="en-US" sz="2000" b="1" dirty="0">
                <a:solidFill>
                  <a:srgbClr val="FF0000"/>
                </a:solidFill>
              </a:rPr>
              <a:t> hypoechoic halo surrounding </a:t>
            </a:r>
            <a:r>
              <a:rPr lang="en-US" sz="2000" b="1" dirty="0"/>
              <a:t>the endometrial layer </a:t>
            </a:r>
            <a:r>
              <a:rPr lang="en-US" sz="2000" b="1" dirty="0">
                <a:solidFill>
                  <a:srgbClr val="FF0000"/>
                </a:solidFill>
              </a:rPr>
              <a:t>(3D).</a:t>
            </a:r>
          </a:p>
          <a:p>
            <a:endParaRPr lang="en-US" sz="2000" b="1" dirty="0"/>
          </a:p>
          <a:p>
            <a:r>
              <a:rPr lang="en-US" sz="2000" b="1" dirty="0"/>
              <a:t>(MRI finding) A thickness of</a:t>
            </a:r>
            <a:r>
              <a:rPr lang="en-US" sz="2000" b="1" dirty="0">
                <a:solidFill>
                  <a:srgbClr val="FF0000"/>
                </a:solidFill>
              </a:rPr>
              <a:t> 12 </a:t>
            </a:r>
            <a:r>
              <a:rPr lang="en-US" sz="2000" b="1" dirty="0"/>
              <a:t>mm or greater has been shown to be associated with adenomyosis. </a:t>
            </a:r>
          </a:p>
          <a:p>
            <a:endParaRPr lang="en-US" sz="2000" b="1" dirty="0"/>
          </a:p>
          <a:p>
            <a:pPr marL="0" indent="0">
              <a:buNone/>
            </a:pPr>
            <a:endParaRPr lang="en-US" dirty="0"/>
          </a:p>
        </p:txBody>
      </p:sp>
    </p:spTree>
    <p:extLst>
      <p:ext uri="{BB962C8B-B14F-4D97-AF65-F5344CB8AC3E}">
        <p14:creationId xmlns:p14="http://schemas.microsoft.com/office/powerpoint/2010/main" val="39582662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6317" y="624110"/>
            <a:ext cx="9098296" cy="1280890"/>
          </a:xfrm>
        </p:spPr>
        <p:txBody>
          <a:bodyPr>
            <a:normAutofit fontScale="90000"/>
          </a:bodyPr>
          <a:lstStyle/>
          <a:p>
            <a:r>
              <a:rPr lang="en-US" sz="1600" dirty="0"/>
              <a:t>Evaluation of the </a:t>
            </a:r>
            <a:r>
              <a:rPr lang="en-US" sz="1600" b="1" dirty="0">
                <a:solidFill>
                  <a:srgbClr val="FF0000"/>
                </a:solidFill>
              </a:rPr>
              <a:t>junction zone (JZ). </a:t>
            </a:r>
            <a:br>
              <a:rPr lang="en-US" sz="1600" b="1" dirty="0">
                <a:solidFill>
                  <a:srgbClr val="FF0000"/>
                </a:solidFill>
              </a:rPr>
            </a:br>
            <a:r>
              <a:rPr lang="en-US" sz="1600" dirty="0"/>
              <a:t>Multiplanar view in volume contrast image (VCI) mode attaining images with 2 mm slice thickness. </a:t>
            </a:r>
            <a:r>
              <a:rPr lang="en-US" sz="1600" dirty="0" err="1"/>
              <a:t>Sagital</a:t>
            </a:r>
            <a:r>
              <a:rPr lang="en-US" sz="1600" dirty="0"/>
              <a:t>, transversal and coronal views of a </a:t>
            </a:r>
            <a:r>
              <a:rPr lang="en-US" sz="1600" dirty="0" err="1"/>
              <a:t>retroverted</a:t>
            </a:r>
            <a:r>
              <a:rPr lang="en-US" sz="1600" dirty="0"/>
              <a:t> uterus </a:t>
            </a:r>
            <a:r>
              <a:rPr lang="en-US" sz="1600" b="1" dirty="0"/>
              <a:t>a</a:t>
            </a:r>
            <a:r>
              <a:rPr lang="en-US" sz="1600" dirty="0"/>
              <a:t> Normal JZ, observed as </a:t>
            </a:r>
            <a:r>
              <a:rPr lang="en-US" sz="1600" dirty="0" err="1"/>
              <a:t>hypoechogenic</a:t>
            </a:r>
            <a:r>
              <a:rPr lang="en-US" sz="1600" dirty="0"/>
              <a:t> area surrounding all endometrial thickness (</a:t>
            </a:r>
            <a:r>
              <a:rPr lang="en-US" sz="1600" i="1" dirty="0"/>
              <a:t>arrows</a:t>
            </a:r>
            <a:r>
              <a:rPr lang="en-US" sz="1600" dirty="0"/>
              <a:t>). </a:t>
            </a:r>
            <a:r>
              <a:rPr lang="en-US" sz="1600" b="1" dirty="0"/>
              <a:t>b</a:t>
            </a:r>
            <a:r>
              <a:rPr lang="en-US" sz="1600" dirty="0"/>
              <a:t> </a:t>
            </a:r>
            <a:r>
              <a:rPr lang="en-US" sz="1800" b="1" dirty="0"/>
              <a:t>Thickened, irregular JZ</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6316" y="2133600"/>
            <a:ext cx="8819147" cy="4038600"/>
          </a:xfrm>
        </p:spPr>
      </p:pic>
    </p:spTree>
    <p:extLst>
      <p:ext uri="{BB962C8B-B14F-4D97-AF65-F5344CB8AC3E}">
        <p14:creationId xmlns:p14="http://schemas.microsoft.com/office/powerpoint/2010/main" val="2572577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dirty="0"/>
              <a:t>Evaluation of the</a:t>
            </a:r>
            <a:r>
              <a:rPr lang="en-US" sz="1800" dirty="0">
                <a:solidFill>
                  <a:srgbClr val="FF0000"/>
                </a:solidFill>
              </a:rPr>
              <a:t> JZ </a:t>
            </a:r>
            <a:r>
              <a:rPr lang="en-US" sz="1800" dirty="0"/>
              <a:t>using 3D surface reconstruction mode. </a:t>
            </a:r>
            <a:r>
              <a:rPr lang="en-US" sz="1800" b="1" dirty="0"/>
              <a:t>a</a:t>
            </a:r>
            <a:r>
              <a:rPr lang="en-US" sz="1800" dirty="0"/>
              <a:t> </a:t>
            </a:r>
            <a:r>
              <a:rPr lang="en-US" sz="1800" dirty="0">
                <a:solidFill>
                  <a:schemeClr val="accent5">
                    <a:lumMod val="50000"/>
                  </a:schemeClr>
                </a:solidFill>
              </a:rPr>
              <a:t>Normal</a:t>
            </a:r>
            <a:r>
              <a:rPr lang="en-US" sz="1800" dirty="0"/>
              <a:t> JZ. </a:t>
            </a:r>
            <a:r>
              <a:rPr lang="en-US" sz="1800" b="1" dirty="0"/>
              <a:t>b</a:t>
            </a:r>
            <a:r>
              <a:rPr lang="en-US" sz="1800" dirty="0"/>
              <a:t> and </a:t>
            </a:r>
            <a:r>
              <a:rPr lang="en-US" sz="1800" b="1" dirty="0"/>
              <a:t>c</a:t>
            </a:r>
            <a:r>
              <a:rPr lang="en-US" sz="1800" dirty="0"/>
              <a:t> </a:t>
            </a:r>
            <a:r>
              <a:rPr lang="en-US" sz="1800" dirty="0" err="1">
                <a:solidFill>
                  <a:schemeClr val="accent5">
                    <a:lumMod val="50000"/>
                  </a:schemeClr>
                </a:solidFill>
              </a:rPr>
              <a:t>thickenned</a:t>
            </a:r>
            <a:r>
              <a:rPr lang="en-US" sz="1800" dirty="0"/>
              <a:t>, </a:t>
            </a:r>
            <a:r>
              <a:rPr lang="en-US" sz="1800" dirty="0">
                <a:solidFill>
                  <a:schemeClr val="accent5">
                    <a:lumMod val="50000"/>
                  </a:schemeClr>
                </a:solidFill>
              </a:rPr>
              <a:t>irregular</a:t>
            </a:r>
            <a:r>
              <a:rPr lang="en-US" sz="1800" dirty="0"/>
              <a:t> JZ, where it is not possible to </a:t>
            </a:r>
            <a:r>
              <a:rPr lang="en-US" sz="1800" dirty="0" err="1"/>
              <a:t>adequatly</a:t>
            </a:r>
            <a:r>
              <a:rPr lang="en-US" sz="1800" dirty="0"/>
              <a:t> differentiate the endometrial-</a:t>
            </a:r>
            <a:r>
              <a:rPr lang="en-US" sz="1800" dirty="0" err="1"/>
              <a:t>myometrial</a:t>
            </a:r>
            <a:r>
              <a:rPr lang="en-US" sz="1800" dirty="0"/>
              <a:t> transition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925" y="2484437"/>
            <a:ext cx="8159213" cy="3076575"/>
          </a:xfrm>
        </p:spPr>
      </p:pic>
    </p:spTree>
    <p:extLst>
      <p:ext uri="{BB962C8B-B14F-4D97-AF65-F5344CB8AC3E}">
        <p14:creationId xmlns:p14="http://schemas.microsoft.com/office/powerpoint/2010/main" val="1480065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ACFF-C78A-44C9-8D5F-83611EBC62F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82E7C32-033F-4D5C-B81F-6AF7971932A8}"/>
              </a:ext>
            </a:extLst>
          </p:cNvPr>
          <p:cNvPicPr>
            <a:picLocks noGrp="1" noChangeAspect="1"/>
          </p:cNvPicPr>
          <p:nvPr>
            <p:ph idx="1"/>
          </p:nvPr>
        </p:nvPicPr>
        <p:blipFill>
          <a:blip r:embed="rId2"/>
          <a:stretch>
            <a:fillRect/>
          </a:stretch>
        </p:blipFill>
        <p:spPr>
          <a:xfrm>
            <a:off x="2043954" y="753035"/>
            <a:ext cx="8911686" cy="6104965"/>
          </a:xfrm>
          <a:prstGeom prst="rect">
            <a:avLst/>
          </a:prstGeom>
        </p:spPr>
      </p:pic>
    </p:spTree>
    <p:extLst>
      <p:ext uri="{BB962C8B-B14F-4D97-AF65-F5344CB8AC3E}">
        <p14:creationId xmlns:p14="http://schemas.microsoft.com/office/powerpoint/2010/main" val="3083182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410" y="405792"/>
            <a:ext cx="10694019" cy="6251486"/>
          </a:xfrm>
          <a:prstGeom prst="rect">
            <a:avLst/>
          </a:prstGeom>
        </p:spPr>
      </p:pic>
    </p:spTree>
    <p:extLst>
      <p:ext uri="{BB962C8B-B14F-4D97-AF65-F5344CB8AC3E}">
        <p14:creationId xmlns:p14="http://schemas.microsoft.com/office/powerpoint/2010/main" val="286670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117" y="324853"/>
            <a:ext cx="9555496" cy="1876925"/>
          </a:xfrm>
        </p:spPr>
        <p:txBody>
          <a:bodyPr>
            <a:normAutofit/>
          </a:bodyPr>
          <a:lstStyle/>
          <a:p>
            <a:r>
              <a:rPr lang="en-US" sz="1100" dirty="0" err="1"/>
              <a:t>Ultrasonographic</a:t>
            </a:r>
            <a:r>
              <a:rPr lang="en-US" sz="1100" dirty="0"/>
              <a:t> diagnostic criteria for </a:t>
            </a:r>
            <a:r>
              <a:rPr lang="en-US" sz="1100" dirty="0" err="1"/>
              <a:t>adnomyosis</a:t>
            </a:r>
            <a:r>
              <a:rPr lang="en-US" sz="1100" dirty="0"/>
              <a:t>. </a:t>
            </a:r>
            <a:r>
              <a:rPr lang="en-US" sz="1100" b="1" dirty="0"/>
              <a:t>a</a:t>
            </a:r>
            <a:r>
              <a:rPr lang="en-US" sz="1100" dirty="0"/>
              <a:t> </a:t>
            </a:r>
            <a:r>
              <a:rPr lang="en-US" sz="1100" b="1" dirty="0" err="1">
                <a:solidFill>
                  <a:srgbClr val="FF0000"/>
                </a:solidFill>
              </a:rPr>
              <a:t>Globulous</a:t>
            </a:r>
            <a:r>
              <a:rPr lang="en-US" sz="1100" dirty="0"/>
              <a:t> aspect of the uterus. </a:t>
            </a:r>
            <a:r>
              <a:rPr lang="en-US" sz="1100" b="1" dirty="0"/>
              <a:t>b</a:t>
            </a:r>
            <a:r>
              <a:rPr lang="en-US" sz="1100" dirty="0"/>
              <a:t> Uterine </a:t>
            </a:r>
            <a:r>
              <a:rPr lang="en-US" sz="1100" b="1" dirty="0">
                <a:solidFill>
                  <a:srgbClr val="FF0000"/>
                </a:solidFill>
              </a:rPr>
              <a:t>asymmetry</a:t>
            </a:r>
            <a:r>
              <a:rPr lang="en-US" sz="1100" dirty="0"/>
              <a:t>. Longitudinal section of a </a:t>
            </a:r>
            <a:r>
              <a:rPr lang="en-US" sz="1100" dirty="0" err="1"/>
              <a:t>retroverted</a:t>
            </a:r>
            <a:r>
              <a:rPr lang="en-US" sz="1100" dirty="0"/>
              <a:t> uterus, where the posterior uterine wall is clearly thicker than the anterior wall. </a:t>
            </a:r>
            <a:r>
              <a:rPr lang="en-US" sz="1100" b="1" dirty="0"/>
              <a:t>c</a:t>
            </a:r>
            <a:r>
              <a:rPr lang="en-US" sz="1100" dirty="0"/>
              <a:t> </a:t>
            </a:r>
            <a:r>
              <a:rPr lang="en-US" sz="1100" b="1" dirty="0">
                <a:solidFill>
                  <a:srgbClr val="FF0000"/>
                </a:solidFill>
              </a:rPr>
              <a:t>Heterogeneous</a:t>
            </a:r>
            <a:r>
              <a:rPr lang="en-US" sz="1100" dirty="0"/>
              <a:t> </a:t>
            </a:r>
            <a:r>
              <a:rPr lang="en-US" sz="1100" dirty="0" err="1"/>
              <a:t>myometrial</a:t>
            </a:r>
            <a:r>
              <a:rPr lang="en-US" sz="1100" dirty="0"/>
              <a:t> texture. Transversal section of the uterus at the fundus level, where </a:t>
            </a:r>
            <a:r>
              <a:rPr lang="en-US" sz="1100" dirty="0" err="1"/>
              <a:t>hypoechoic</a:t>
            </a:r>
            <a:r>
              <a:rPr lang="en-US" sz="1100" dirty="0"/>
              <a:t> areas with radial pattern can be seen (</a:t>
            </a:r>
            <a:r>
              <a:rPr lang="en-US" sz="1100" i="1" dirty="0"/>
              <a:t>arrows</a:t>
            </a:r>
            <a:r>
              <a:rPr lang="en-US" sz="1100" dirty="0"/>
              <a:t>). </a:t>
            </a:r>
            <a:r>
              <a:rPr lang="en-US" sz="1100" b="1" dirty="0"/>
              <a:t>d</a:t>
            </a:r>
            <a:r>
              <a:rPr lang="en-US" sz="1100" dirty="0"/>
              <a:t> Linear </a:t>
            </a:r>
            <a:r>
              <a:rPr lang="en-US" sz="1100" b="1" dirty="0">
                <a:solidFill>
                  <a:srgbClr val="FF0000"/>
                </a:solidFill>
              </a:rPr>
              <a:t>striations</a:t>
            </a:r>
            <a:r>
              <a:rPr lang="en-US" sz="1100" dirty="0"/>
              <a:t>. In this </a:t>
            </a:r>
            <a:r>
              <a:rPr lang="en-US" sz="1100" dirty="0" err="1"/>
              <a:t>sagital</a:t>
            </a:r>
            <a:r>
              <a:rPr lang="en-US" sz="1100" dirty="0"/>
              <a:t> section of an </a:t>
            </a:r>
            <a:r>
              <a:rPr lang="en-US" sz="1100" dirty="0" err="1"/>
              <a:t>anteverted</a:t>
            </a:r>
            <a:r>
              <a:rPr lang="en-US" sz="1100" dirty="0"/>
              <a:t> uterus thin </a:t>
            </a:r>
            <a:r>
              <a:rPr lang="en-US" sz="1100" b="1" dirty="0" err="1"/>
              <a:t>hyperecogenic</a:t>
            </a:r>
            <a:r>
              <a:rPr lang="en-US" sz="1100" dirty="0"/>
              <a:t> </a:t>
            </a:r>
            <a:r>
              <a:rPr lang="en-US" sz="1100" b="1" dirty="0"/>
              <a:t>lines</a:t>
            </a:r>
            <a:r>
              <a:rPr lang="en-US" sz="1100" dirty="0"/>
              <a:t> cross the </a:t>
            </a:r>
            <a:r>
              <a:rPr lang="en-US" sz="1100" dirty="0" err="1"/>
              <a:t>myometrial</a:t>
            </a:r>
            <a:r>
              <a:rPr lang="en-US" sz="1100" dirty="0"/>
              <a:t> thickness, visible from the endometrial-</a:t>
            </a:r>
            <a:r>
              <a:rPr lang="en-US" sz="1100" dirty="0" err="1"/>
              <a:t>myometrial</a:t>
            </a:r>
            <a:r>
              <a:rPr lang="en-US" sz="1100" dirty="0"/>
              <a:t> interphase. </a:t>
            </a:r>
            <a:r>
              <a:rPr lang="en-US" sz="1100" b="1" dirty="0"/>
              <a:t>e</a:t>
            </a:r>
            <a:r>
              <a:rPr lang="en-US" sz="1100" dirty="0"/>
              <a:t> </a:t>
            </a:r>
            <a:r>
              <a:rPr lang="en-US" sz="1100" b="1" dirty="0" err="1"/>
              <a:t>Intramyometrial</a:t>
            </a:r>
            <a:r>
              <a:rPr lang="en-US" sz="1100" dirty="0"/>
              <a:t> </a:t>
            </a:r>
            <a:r>
              <a:rPr lang="en-US" sz="1100" b="1" dirty="0">
                <a:solidFill>
                  <a:srgbClr val="FF0000"/>
                </a:solidFill>
              </a:rPr>
              <a:t>cysts</a:t>
            </a:r>
            <a:r>
              <a:rPr lang="en-US" sz="1100" dirty="0"/>
              <a:t>. Transversal section of the uterus at the fundus level with </a:t>
            </a:r>
            <a:r>
              <a:rPr lang="en-US" sz="1100" b="1" dirty="0" err="1"/>
              <a:t>sonoluscent</a:t>
            </a:r>
            <a:r>
              <a:rPr lang="en-US" sz="1100" dirty="0"/>
              <a:t> images distributed in posterior wall of the myometrium. </a:t>
            </a:r>
            <a:r>
              <a:rPr lang="en-US" sz="1100" b="1" dirty="0"/>
              <a:t>f</a:t>
            </a:r>
            <a:r>
              <a:rPr lang="en-US" sz="1100" dirty="0"/>
              <a:t> and </a:t>
            </a:r>
            <a:r>
              <a:rPr lang="en-US" sz="1100" b="1" dirty="0"/>
              <a:t>g</a:t>
            </a:r>
            <a:r>
              <a:rPr lang="en-US" sz="1100" dirty="0"/>
              <a:t>, </a:t>
            </a:r>
            <a:r>
              <a:rPr lang="en-US" sz="1100" b="1" dirty="0"/>
              <a:t>h</a:t>
            </a:r>
            <a:r>
              <a:rPr lang="en-US" sz="1100" dirty="0"/>
              <a:t> </a:t>
            </a:r>
            <a:r>
              <a:rPr lang="en-US" sz="1100" dirty="0" err="1"/>
              <a:t>Hyperechogenic</a:t>
            </a:r>
            <a:r>
              <a:rPr lang="en-US" sz="1100" dirty="0"/>
              <a:t> </a:t>
            </a:r>
            <a:r>
              <a:rPr lang="en-US" sz="1100" b="1" dirty="0">
                <a:solidFill>
                  <a:srgbClr val="FF0000"/>
                </a:solidFill>
              </a:rPr>
              <a:t>nodules</a:t>
            </a:r>
            <a:r>
              <a:rPr lang="en-US" sz="1100" dirty="0"/>
              <a:t>. Transversal (</a:t>
            </a:r>
            <a:r>
              <a:rPr lang="en-US" sz="1100" b="1" dirty="0"/>
              <a:t>f</a:t>
            </a:r>
            <a:r>
              <a:rPr lang="en-US" sz="1100" dirty="0"/>
              <a:t>) and coronal (</a:t>
            </a:r>
            <a:r>
              <a:rPr lang="en-US" sz="1100" b="1" dirty="0"/>
              <a:t>g</a:t>
            </a:r>
            <a:r>
              <a:rPr lang="en-US" sz="1100" dirty="0"/>
              <a:t>, </a:t>
            </a:r>
            <a:r>
              <a:rPr lang="en-US" sz="1100" b="1" dirty="0"/>
              <a:t>h</a:t>
            </a:r>
            <a:r>
              <a:rPr lang="en-US" sz="1100" dirty="0"/>
              <a:t>) sections of the uterus at the fundus level where </a:t>
            </a:r>
            <a:r>
              <a:rPr lang="en-US" sz="1100" dirty="0" err="1"/>
              <a:t>hyperechogenic</a:t>
            </a:r>
            <a:r>
              <a:rPr lang="en-US" sz="1100" dirty="0"/>
              <a:t> </a:t>
            </a:r>
            <a:r>
              <a:rPr lang="en-US" sz="1100" dirty="0" err="1"/>
              <a:t>Intramyometrial</a:t>
            </a:r>
            <a:r>
              <a:rPr lang="en-US" sz="1100" dirty="0"/>
              <a:t> areas can be observed (</a:t>
            </a:r>
            <a:r>
              <a:rPr lang="en-US" sz="1100" i="1" dirty="0"/>
              <a:t>arrows</a:t>
            </a:r>
            <a:r>
              <a:rPr lang="en-US" sz="1100" dirty="0"/>
              <a:t>). </a:t>
            </a:r>
            <a:r>
              <a:rPr lang="en-US" sz="1100" b="1" dirty="0" err="1"/>
              <a:t>i</a:t>
            </a:r>
            <a:r>
              <a:rPr lang="en-US" sz="1100" dirty="0"/>
              <a:t> </a:t>
            </a:r>
            <a:r>
              <a:rPr lang="en-US" sz="1100" dirty="0" err="1"/>
              <a:t>Adenomyoma</a:t>
            </a:r>
            <a:r>
              <a:rPr lang="en-US" sz="1100" dirty="0"/>
              <a:t>. Longitudinal section of a </a:t>
            </a:r>
            <a:r>
              <a:rPr lang="en-US" sz="1100" dirty="0" err="1"/>
              <a:t>retroverted</a:t>
            </a:r>
            <a:r>
              <a:rPr lang="en-US" sz="1100" dirty="0"/>
              <a:t> uterus with heterogeneous nodular mass lacking well-defined margins in the posterior wall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9118" y="2201778"/>
            <a:ext cx="9649324" cy="4259179"/>
          </a:xfrm>
        </p:spPr>
      </p:pic>
    </p:spTree>
    <p:extLst>
      <p:ext uri="{BB962C8B-B14F-4D97-AF65-F5344CB8AC3E}">
        <p14:creationId xmlns:p14="http://schemas.microsoft.com/office/powerpoint/2010/main" val="1967651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365" y="519953"/>
            <a:ext cx="9439835" cy="372146"/>
          </a:xfrm>
        </p:spPr>
        <p:txBody>
          <a:bodyPr>
            <a:normAutofit fontScale="90000"/>
          </a:bodyPr>
          <a:lstStyle/>
          <a:p>
            <a:r>
              <a:rPr lang="en-US" b="1" dirty="0" err="1">
                <a:latin typeface="Times New Roman" panose="02020603050405020304" pitchFamily="18" charset="0"/>
                <a:cs typeface="Times New Roman" panose="02020603050405020304" pitchFamily="18" charset="0"/>
              </a:rPr>
              <a:t>Transvaginal</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Sonography</a:t>
            </a:r>
            <a:r>
              <a:rPr lang="en-US" b="1" dirty="0">
                <a:latin typeface="Times New Roman" panose="02020603050405020304" pitchFamily="18" charset="0"/>
                <a:cs typeface="Times New Roman" panose="02020603050405020304" pitchFamily="18" charset="0"/>
              </a:rPr>
              <a:t> and </a:t>
            </a:r>
            <a:r>
              <a:rPr lang="en-US" b="1" dirty="0" err="1">
                <a:latin typeface="Times New Roman" panose="02020603050405020304" pitchFamily="18" charset="0"/>
                <a:cs typeface="Times New Roman" panose="02020603050405020304" pitchFamily="18" charset="0"/>
              </a:rPr>
              <a:t>Adenomyomas</a:t>
            </a:r>
            <a:r>
              <a:rPr lang="en-US" b="1"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344141" y="1631576"/>
            <a:ext cx="10411522" cy="3849250"/>
          </a:xfrm>
        </p:spPr>
        <p:txBody>
          <a:bodyPr>
            <a:normAutofit/>
          </a:bodyPr>
          <a:lstStyle/>
          <a:p>
            <a:r>
              <a:rPr lang="en-US" sz="2000" dirty="0">
                <a:latin typeface="Times New Roman" panose="02020603050405020304" pitchFamily="18" charset="0"/>
                <a:cs typeface="Times New Roman" panose="02020603050405020304" pitchFamily="18" charset="0"/>
              </a:rPr>
              <a:t>An </a:t>
            </a:r>
            <a:r>
              <a:rPr lang="en-US" sz="2000" dirty="0">
                <a:solidFill>
                  <a:srgbClr val="FF0000"/>
                </a:solidFill>
                <a:latin typeface="Times New Roman" panose="02020603050405020304" pitchFamily="18" charset="0"/>
                <a:cs typeface="Times New Roman" panose="02020603050405020304" pitchFamily="18" charset="0"/>
              </a:rPr>
              <a:t>adenomyoma</a:t>
            </a:r>
            <a:r>
              <a:rPr lang="en-US" sz="2000" dirty="0">
                <a:latin typeface="Times New Roman" panose="02020603050405020304" pitchFamily="18" charset="0"/>
                <a:cs typeface="Times New Roman" panose="02020603050405020304" pitchFamily="18" charset="0"/>
              </a:rPr>
              <a:t> appears on TVS as an </a:t>
            </a:r>
            <a:r>
              <a:rPr lang="en-US" sz="2000" dirty="0">
                <a:solidFill>
                  <a:srgbClr val="FF0000"/>
                </a:solidFill>
                <a:latin typeface="Times New Roman" panose="02020603050405020304" pitchFamily="18" charset="0"/>
                <a:cs typeface="Times New Roman" panose="02020603050405020304" pitchFamily="18" charset="0"/>
              </a:rPr>
              <a:t>ill-defined heterogeneous myometrial lesion containing hypoechoic spaces larger than 5 mm </a:t>
            </a:r>
            <a:r>
              <a:rPr lang="en-US" sz="2000" dirty="0">
                <a:latin typeface="Times New Roman" panose="02020603050405020304" pitchFamily="18" charset="0"/>
                <a:cs typeface="Times New Roman" panose="02020603050405020304" pitchFamily="18" charset="0"/>
              </a:rPr>
              <a:t>(39, 40). </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With these criteria, </a:t>
            </a:r>
            <a:r>
              <a:rPr lang="en-US" sz="2000" dirty="0">
                <a:solidFill>
                  <a:srgbClr val="FF0000"/>
                </a:solidFill>
                <a:latin typeface="Times New Roman" panose="02020603050405020304" pitchFamily="18" charset="0"/>
                <a:cs typeface="Times New Roman" panose="02020603050405020304" pitchFamily="18" charset="0"/>
              </a:rPr>
              <a:t>TVS</a:t>
            </a:r>
            <a:r>
              <a:rPr lang="en-US" sz="2000" dirty="0">
                <a:latin typeface="Times New Roman" panose="02020603050405020304" pitchFamily="18" charset="0"/>
                <a:cs typeface="Times New Roman" panose="02020603050405020304" pitchFamily="18" charset="0"/>
              </a:rPr>
              <a:t> has a s</a:t>
            </a:r>
            <a:r>
              <a:rPr lang="en-US" sz="2000" dirty="0">
                <a:solidFill>
                  <a:srgbClr val="FF0000"/>
                </a:solidFill>
                <a:latin typeface="Times New Roman" panose="02020603050405020304" pitchFamily="18" charset="0"/>
                <a:cs typeface="Times New Roman" panose="02020603050405020304" pitchFamily="18" charset="0"/>
              </a:rPr>
              <a:t>ensitivity</a:t>
            </a:r>
            <a:r>
              <a:rPr lang="en-US" sz="2000" dirty="0">
                <a:latin typeface="Times New Roman" panose="02020603050405020304" pitchFamily="18" charset="0"/>
                <a:cs typeface="Times New Roman" panose="02020603050405020304" pitchFamily="18" charset="0"/>
              </a:rPr>
              <a:t> of between </a:t>
            </a:r>
            <a:r>
              <a:rPr lang="en-US" sz="2000" dirty="0">
                <a:solidFill>
                  <a:srgbClr val="FF0000"/>
                </a:solidFill>
                <a:latin typeface="Times New Roman" panose="02020603050405020304" pitchFamily="18" charset="0"/>
                <a:cs typeface="Times New Roman" panose="02020603050405020304" pitchFamily="18" charset="0"/>
              </a:rPr>
              <a:t>80%–87% </a:t>
            </a:r>
            <a:r>
              <a:rPr lang="en-US" sz="2000" dirty="0">
                <a:latin typeface="Times New Roman" panose="02020603050405020304" pitchFamily="18" charset="0"/>
                <a:cs typeface="Times New Roman" panose="02020603050405020304" pitchFamily="18" charset="0"/>
              </a:rPr>
              <a:t>and a </a:t>
            </a:r>
            <a:r>
              <a:rPr lang="en-US" sz="2000" dirty="0">
                <a:solidFill>
                  <a:srgbClr val="0070C0"/>
                </a:solidFill>
                <a:latin typeface="Times New Roman" panose="02020603050405020304" pitchFamily="18" charset="0"/>
                <a:cs typeface="Times New Roman" panose="02020603050405020304" pitchFamily="18" charset="0"/>
              </a:rPr>
              <a:t>specificity</a:t>
            </a:r>
            <a:r>
              <a:rPr lang="en-US" sz="2000" dirty="0">
                <a:latin typeface="Times New Roman" panose="02020603050405020304" pitchFamily="18" charset="0"/>
                <a:cs typeface="Times New Roman" panose="02020603050405020304" pitchFamily="18" charset="0"/>
              </a:rPr>
              <a:t> of between </a:t>
            </a:r>
            <a:r>
              <a:rPr lang="en-US" sz="2000" dirty="0">
                <a:solidFill>
                  <a:srgbClr val="0070C0"/>
                </a:solidFill>
                <a:latin typeface="Times New Roman" panose="02020603050405020304" pitchFamily="18" charset="0"/>
                <a:cs typeface="Times New Roman" panose="02020603050405020304" pitchFamily="18" charset="0"/>
              </a:rPr>
              <a:t>94%–98</a:t>
            </a:r>
            <a:r>
              <a:rPr lang="en-US" sz="2000" dirty="0">
                <a:latin typeface="Times New Roman" panose="02020603050405020304" pitchFamily="18" charset="0"/>
                <a:cs typeface="Times New Roman" panose="02020603050405020304" pitchFamily="18" charset="0"/>
              </a:rPr>
              <a:t>% (39, 40)</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Occasionally, TVS suggests </a:t>
            </a:r>
            <a:r>
              <a:rPr lang="en-US" sz="2000" dirty="0">
                <a:solidFill>
                  <a:srgbClr val="FF0000"/>
                </a:solidFill>
                <a:latin typeface="Times New Roman" panose="02020603050405020304" pitchFamily="18" charset="0"/>
                <a:cs typeface="Times New Roman" panose="02020603050405020304" pitchFamily="18" charset="0"/>
              </a:rPr>
              <a:t>a submucosal adenomyoma </a:t>
            </a:r>
            <a:r>
              <a:rPr lang="en-US" sz="2000" dirty="0">
                <a:latin typeface="Times New Roman" panose="02020603050405020304" pitchFamily="18" charset="0"/>
                <a:cs typeface="Times New Roman" panose="02020603050405020304" pitchFamily="18" charset="0"/>
              </a:rPr>
              <a:t>in the presence of an </a:t>
            </a:r>
            <a:r>
              <a:rPr lang="en-US" sz="2000" dirty="0">
                <a:solidFill>
                  <a:srgbClr val="FF0000"/>
                </a:solidFill>
                <a:latin typeface="Times New Roman" panose="02020603050405020304" pitchFamily="18" charset="0"/>
                <a:cs typeface="Times New Roman" panose="02020603050405020304" pitchFamily="18" charset="0"/>
              </a:rPr>
              <a:t>ill-defined endometrial mass containing cystic lesions </a:t>
            </a:r>
            <a:r>
              <a:rPr lang="en-US" sz="2000" dirty="0">
                <a:latin typeface="Times New Roman" panose="02020603050405020304" pitchFamily="18" charset="0"/>
                <a:cs typeface="Times New Roman" panose="02020603050405020304" pitchFamily="18" charset="0"/>
              </a:rPr>
              <a:t>protruding into the endometrial cavity.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9327" y="4582116"/>
            <a:ext cx="2872673" cy="2265770"/>
          </a:xfrm>
          <a:prstGeom prst="rect">
            <a:avLst/>
          </a:prstGeom>
        </p:spPr>
      </p:pic>
    </p:spTree>
    <p:extLst>
      <p:ext uri="{BB962C8B-B14F-4D97-AF65-F5344CB8AC3E}">
        <p14:creationId xmlns:p14="http://schemas.microsoft.com/office/powerpoint/2010/main" val="363198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4C9616-94C3-47F4-BC73-710452082135}"/>
              </a:ext>
            </a:extLst>
          </p:cNvPr>
          <p:cNvPicPr>
            <a:picLocks noChangeAspect="1"/>
          </p:cNvPicPr>
          <p:nvPr/>
        </p:nvPicPr>
        <p:blipFill>
          <a:blip r:embed="rId2"/>
          <a:stretch>
            <a:fillRect/>
          </a:stretch>
        </p:blipFill>
        <p:spPr>
          <a:xfrm>
            <a:off x="1084730" y="403412"/>
            <a:ext cx="11107270" cy="6051176"/>
          </a:xfrm>
          <a:prstGeom prst="rect">
            <a:avLst/>
          </a:prstGeom>
        </p:spPr>
      </p:pic>
    </p:spTree>
    <p:extLst>
      <p:ext uri="{BB962C8B-B14F-4D97-AF65-F5344CB8AC3E}">
        <p14:creationId xmlns:p14="http://schemas.microsoft.com/office/powerpoint/2010/main" val="2158501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646453"/>
          </a:xfrm>
        </p:spPr>
        <p:txBody>
          <a:bodyPr>
            <a:normAutofit fontScale="90000"/>
          </a:bodyPr>
          <a:lstStyle/>
          <a:p>
            <a:r>
              <a:rPr lang="en-US" dirty="0" err="1"/>
              <a:t>Transvaginal</a:t>
            </a:r>
            <a:r>
              <a:rPr lang="en-US" dirty="0"/>
              <a:t> </a:t>
            </a:r>
            <a:r>
              <a:rPr lang="en-US" dirty="0" err="1"/>
              <a:t>Sonography</a:t>
            </a:r>
            <a:r>
              <a:rPr lang="en-US" dirty="0"/>
              <a:t> and Internal</a:t>
            </a:r>
            <a:br>
              <a:rPr lang="en-US" dirty="0"/>
            </a:br>
            <a:r>
              <a:rPr lang="en-US" dirty="0" err="1"/>
              <a:t>Adenomyosis</a:t>
            </a:r>
            <a:r>
              <a:rPr lang="en-US" dirty="0"/>
              <a:t>:</a:t>
            </a:r>
          </a:p>
        </p:txBody>
      </p:sp>
      <p:sp>
        <p:nvSpPr>
          <p:cNvPr id="3" name="Content Placeholder 2"/>
          <p:cNvSpPr>
            <a:spLocks noGrp="1"/>
          </p:cNvSpPr>
          <p:nvPr>
            <p:ph idx="1"/>
          </p:nvPr>
        </p:nvSpPr>
        <p:spPr>
          <a:xfrm>
            <a:off x="576146" y="1460810"/>
            <a:ext cx="10058400" cy="5084956"/>
          </a:xfrm>
        </p:spPr>
        <p:txBody>
          <a:bodyPr>
            <a:normAutofit/>
          </a:bodyPr>
          <a:lstStyle/>
          <a:p>
            <a:endParaRPr lang="en-US" dirty="0"/>
          </a:p>
          <a:p>
            <a:endParaRPr lang="en-US" dirty="0"/>
          </a:p>
          <a:p>
            <a:endParaRPr lang="en-US" dirty="0"/>
          </a:p>
          <a:p>
            <a:r>
              <a:rPr lang="en-US" sz="2000" b="1" dirty="0"/>
              <a:t>Non-cystic endometrial tissue gives rise to </a:t>
            </a:r>
            <a:r>
              <a:rPr lang="en-US" sz="2000" b="1" dirty="0">
                <a:solidFill>
                  <a:srgbClr val="FF0000"/>
                </a:solidFill>
              </a:rPr>
              <a:t>hyperechoic nodules or striations</a:t>
            </a:r>
            <a:r>
              <a:rPr lang="en-US" sz="2000" b="1" dirty="0"/>
              <a:t>, of irregular or nodular aspect, </a:t>
            </a:r>
          </a:p>
          <a:p>
            <a:endParaRPr lang="en-US" sz="2000" b="1" dirty="0"/>
          </a:p>
          <a:p>
            <a:r>
              <a:rPr lang="en-US" sz="2000" b="1" dirty="0"/>
              <a:t>or </a:t>
            </a:r>
            <a:r>
              <a:rPr lang="en-US" sz="2000" b="1" dirty="0">
                <a:solidFill>
                  <a:srgbClr val="FF0000"/>
                </a:solidFill>
              </a:rPr>
              <a:t>poor definition of the endometrial-myometrial interface</a:t>
            </a:r>
          </a:p>
        </p:txBody>
      </p:sp>
    </p:spTree>
    <p:extLst>
      <p:ext uri="{BB962C8B-B14F-4D97-AF65-F5344CB8AC3E}">
        <p14:creationId xmlns:p14="http://schemas.microsoft.com/office/powerpoint/2010/main" val="79165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Transvaginal</a:t>
            </a:r>
            <a:r>
              <a:rPr lang="en-US" dirty="0"/>
              <a:t> </a:t>
            </a:r>
            <a:r>
              <a:rPr lang="en-US" dirty="0" err="1"/>
              <a:t>Sonography</a:t>
            </a:r>
            <a:r>
              <a:rPr lang="en-US" dirty="0"/>
              <a:t> and External</a:t>
            </a:r>
            <a:br>
              <a:rPr lang="en-US" dirty="0"/>
            </a:br>
            <a:r>
              <a:rPr lang="en-US" dirty="0" err="1"/>
              <a:t>Adenomyosis</a:t>
            </a:r>
            <a:r>
              <a:rPr lang="en-US" dirty="0"/>
              <a:t>:</a:t>
            </a:r>
          </a:p>
        </p:txBody>
      </p:sp>
      <p:sp>
        <p:nvSpPr>
          <p:cNvPr id="3" name="Content Placeholder 2"/>
          <p:cNvSpPr>
            <a:spLocks noGrp="1"/>
          </p:cNvSpPr>
          <p:nvPr>
            <p:ph idx="1"/>
          </p:nvPr>
        </p:nvSpPr>
        <p:spPr/>
        <p:txBody>
          <a:bodyPr>
            <a:normAutofit/>
          </a:bodyPr>
          <a:lstStyle/>
          <a:p>
            <a:r>
              <a:rPr lang="en-US" sz="2000" b="1" dirty="0"/>
              <a:t>To the best of our knowledge, </a:t>
            </a:r>
            <a:r>
              <a:rPr lang="en-US" sz="2000" b="1" dirty="0">
                <a:solidFill>
                  <a:srgbClr val="0070C0"/>
                </a:solidFill>
              </a:rPr>
              <a:t>no publications </a:t>
            </a:r>
            <a:r>
              <a:rPr lang="en-US" sz="2000" b="1" dirty="0"/>
              <a:t>describe the role of TVS in the detection of </a:t>
            </a:r>
            <a:r>
              <a:rPr lang="en-US" sz="2000" b="1" dirty="0">
                <a:solidFill>
                  <a:srgbClr val="FF0000"/>
                </a:solidFill>
              </a:rPr>
              <a:t>posterior external </a:t>
            </a:r>
            <a:r>
              <a:rPr lang="en-US" sz="2000" b="1" dirty="0"/>
              <a:t>adenomyosis. Sonographers should bear in mind that this subtype is particularly </a:t>
            </a:r>
            <a:r>
              <a:rPr lang="en-US" sz="2000" b="1" dirty="0">
                <a:solidFill>
                  <a:srgbClr val="FF0000"/>
                </a:solidFill>
              </a:rPr>
              <a:t>difficult to detect </a:t>
            </a:r>
            <a:r>
              <a:rPr lang="en-US" sz="2000" b="1" dirty="0"/>
              <a:t>and that diagnosis should always be considered, especially in the presence of posterior deep endometriosis (18). </a:t>
            </a:r>
          </a:p>
          <a:p>
            <a:endParaRPr lang="en-US" sz="2000" b="1" dirty="0"/>
          </a:p>
          <a:p>
            <a:r>
              <a:rPr lang="en-US" sz="2000" b="1" dirty="0"/>
              <a:t>In our experience, the outer </a:t>
            </a:r>
            <a:r>
              <a:rPr lang="en-US" sz="2000" b="1" dirty="0">
                <a:solidFill>
                  <a:srgbClr val="FF0000"/>
                </a:solidFill>
              </a:rPr>
              <a:t>posterior myometrial </a:t>
            </a:r>
            <a:r>
              <a:rPr lang="en-US" sz="2000" b="1" dirty="0"/>
              <a:t>border appears </a:t>
            </a:r>
            <a:r>
              <a:rPr lang="en-US" sz="2000" b="1" dirty="0">
                <a:solidFill>
                  <a:srgbClr val="FF0000"/>
                </a:solidFill>
              </a:rPr>
              <a:t>heterogeneous on power Doppler </a:t>
            </a:r>
            <a:r>
              <a:rPr lang="en-US" sz="2000" b="1" dirty="0"/>
              <a:t>analysis and can be seen to contain </a:t>
            </a:r>
            <a:r>
              <a:rPr lang="en-US" sz="2000" b="1" dirty="0">
                <a:solidFill>
                  <a:srgbClr val="FF0000"/>
                </a:solidFill>
              </a:rPr>
              <a:t>myometrial cysts </a:t>
            </a:r>
            <a:r>
              <a:rPr lang="en-US" sz="2000" b="1" dirty="0"/>
              <a:t>and </a:t>
            </a:r>
            <a:r>
              <a:rPr lang="en-US" sz="2000" b="1" dirty="0">
                <a:solidFill>
                  <a:srgbClr val="FF0000"/>
                </a:solidFill>
              </a:rPr>
              <a:t>radial vessels </a:t>
            </a:r>
            <a:r>
              <a:rPr lang="en-US" sz="2000" b="1" dirty="0"/>
              <a:t>(18).</a:t>
            </a:r>
          </a:p>
        </p:txBody>
      </p:sp>
    </p:spTree>
    <p:extLst>
      <p:ext uri="{BB962C8B-B14F-4D97-AF65-F5344CB8AC3E}">
        <p14:creationId xmlns:p14="http://schemas.microsoft.com/office/powerpoint/2010/main" val="2065425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0EB6-3CF6-436F-94F2-9B0640B1D8E9}"/>
              </a:ext>
            </a:extLst>
          </p:cNvPr>
          <p:cNvSpPr>
            <a:spLocks noGrp="1"/>
          </p:cNvSpPr>
          <p:nvPr>
            <p:ph type="title"/>
          </p:nvPr>
        </p:nvSpPr>
        <p:spPr/>
        <p:txBody>
          <a:bodyPr/>
          <a:lstStyle/>
          <a:p>
            <a:r>
              <a:rPr lang="en-US" dirty="0">
                <a:solidFill>
                  <a:srgbClr val="0070C0"/>
                </a:solidFill>
              </a:rPr>
              <a:t>Association with uterine leiomyomas</a:t>
            </a:r>
          </a:p>
        </p:txBody>
      </p:sp>
      <p:sp>
        <p:nvSpPr>
          <p:cNvPr id="3" name="Content Placeholder 2">
            <a:extLst>
              <a:ext uri="{FF2B5EF4-FFF2-40B4-BE49-F238E27FC236}">
                <a16:creationId xmlns:a16="http://schemas.microsoft.com/office/drawing/2014/main" id="{5615797E-5A3E-4968-9EA3-B9FFB3349975}"/>
              </a:ext>
            </a:extLst>
          </p:cNvPr>
          <p:cNvSpPr>
            <a:spLocks noGrp="1"/>
          </p:cNvSpPr>
          <p:nvPr>
            <p:ph idx="1"/>
          </p:nvPr>
        </p:nvSpPr>
        <p:spPr/>
        <p:txBody>
          <a:bodyPr>
            <a:normAutofit/>
          </a:bodyPr>
          <a:lstStyle/>
          <a:p>
            <a:endParaRPr lang="en-US" dirty="0"/>
          </a:p>
          <a:p>
            <a:r>
              <a:rPr lang="en-US" b="1" dirty="0">
                <a:hlinkClick r:id="rId2"/>
              </a:rPr>
              <a:t>When an </a:t>
            </a:r>
            <a:r>
              <a:rPr lang="en-US" b="1" dirty="0">
                <a:hlinkClick r:id="rId3"/>
              </a:rPr>
              <a:t>adenomyoma</a:t>
            </a:r>
            <a:r>
              <a:rPr lang="en-US" b="1" dirty="0"/>
              <a:t> is present, appearances may closely mimic those of a </a:t>
            </a:r>
            <a:r>
              <a:rPr lang="en-US" b="1" dirty="0">
                <a:hlinkClick r:id="rId4"/>
              </a:rPr>
              <a:t>uterine fibroid</a:t>
            </a:r>
            <a:r>
              <a:rPr lang="en-US" b="1" dirty="0"/>
              <a:t>,.</a:t>
            </a:r>
          </a:p>
          <a:p>
            <a:r>
              <a:rPr lang="en-US" b="1" dirty="0"/>
              <a:t>The main </a:t>
            </a:r>
            <a:r>
              <a:rPr lang="en-US" b="1" dirty="0">
                <a:solidFill>
                  <a:srgbClr val="FF0000"/>
                </a:solidFill>
              </a:rPr>
              <a:t>differential diagnosis </a:t>
            </a:r>
            <a:r>
              <a:rPr lang="en-US" b="1" dirty="0"/>
              <a:t>of adenomyosis is the association with </a:t>
            </a:r>
            <a:r>
              <a:rPr lang="en-US" b="1" dirty="0">
                <a:solidFill>
                  <a:srgbClr val="FF0000"/>
                </a:solidFill>
              </a:rPr>
              <a:t>uterine leiomyomas </a:t>
            </a:r>
            <a:r>
              <a:rPr lang="en-US" b="1" dirty="0"/>
              <a:t>(with a c</a:t>
            </a:r>
            <a:r>
              <a:rPr lang="en-US" b="1" dirty="0">
                <a:solidFill>
                  <a:srgbClr val="FF0000"/>
                </a:solidFill>
              </a:rPr>
              <a:t>oexistence of 40%) </a:t>
            </a:r>
            <a:r>
              <a:rPr lang="en-US" b="1" dirty="0"/>
              <a:t>and represents one of the main limits of TVS.</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Whatever its location, the differential diagnostic criteria </a:t>
            </a:r>
            <a:r>
              <a:rPr lang="en-US" b="1" dirty="0">
                <a:solidFill>
                  <a:schemeClr val="tx1"/>
                </a:solidFill>
                <a:latin typeface="Times New Roman" panose="02020603050405020304" pitchFamily="18" charset="0"/>
                <a:cs typeface="Times New Roman" panose="02020603050405020304" pitchFamily="18" charset="0"/>
              </a:rPr>
              <a:t>with a leiomyoma</a:t>
            </a:r>
            <a:r>
              <a:rPr lang="en-US" b="1" dirty="0">
                <a:solidFill>
                  <a:srgbClr val="FF0000"/>
                </a:solidFill>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are </a:t>
            </a:r>
            <a:r>
              <a:rPr lang="en-US" b="1" dirty="0">
                <a:solidFill>
                  <a:srgbClr val="FF0000"/>
                </a:solidFill>
                <a:latin typeface="Times New Roman" panose="02020603050405020304" pitchFamily="18" charset="0"/>
                <a:cs typeface="Times New Roman" panose="02020603050405020304" pitchFamily="18" charset="0"/>
              </a:rPr>
              <a:t>ill-defined margins </a:t>
            </a:r>
            <a:r>
              <a:rPr lang="en-US" b="1" dirty="0">
                <a:latin typeface="Times New Roman" panose="02020603050405020304" pitchFamily="18" charset="0"/>
                <a:cs typeface="Times New Roman" panose="02020603050405020304" pitchFamily="18" charset="0"/>
              </a:rPr>
              <a:t>and a </a:t>
            </a:r>
            <a:r>
              <a:rPr lang="en-US" b="1" dirty="0">
                <a:solidFill>
                  <a:srgbClr val="FF0000"/>
                </a:solidFill>
                <a:latin typeface="Times New Roman" panose="02020603050405020304" pitchFamily="18" charset="0"/>
                <a:cs typeface="Times New Roman" panose="02020603050405020304" pitchFamily="18" charset="0"/>
              </a:rPr>
              <a:t>cystic component </a:t>
            </a:r>
            <a:r>
              <a:rPr lang="en-US" b="1" dirty="0">
                <a:latin typeface="Times New Roman" panose="02020603050405020304" pitchFamily="18" charset="0"/>
                <a:cs typeface="Times New Roman" panose="02020603050405020304" pitchFamily="18" charset="0"/>
              </a:rPr>
              <a:t>(40).</a:t>
            </a:r>
          </a:p>
          <a:p>
            <a:r>
              <a:rPr lang="en-US" b="1" dirty="0">
                <a:latin typeface="Times New Roman" panose="02020603050405020304" pitchFamily="18" charset="0"/>
                <a:cs typeface="Times New Roman" panose="02020603050405020304" pitchFamily="18" charset="0"/>
              </a:rPr>
              <a:t> The </a:t>
            </a:r>
            <a:r>
              <a:rPr lang="en-US" b="1" dirty="0">
                <a:solidFill>
                  <a:srgbClr val="FF0000"/>
                </a:solidFill>
                <a:latin typeface="Times New Roman" panose="02020603050405020304" pitchFamily="18" charset="0"/>
                <a:cs typeface="Times New Roman" panose="02020603050405020304" pitchFamily="18" charset="0"/>
              </a:rPr>
              <a:t>absence</a:t>
            </a:r>
            <a:r>
              <a:rPr lang="en-US" b="1" dirty="0">
                <a:latin typeface="Times New Roman" panose="02020603050405020304" pitchFamily="18" charset="0"/>
                <a:cs typeface="Times New Roman" panose="02020603050405020304" pitchFamily="18" charset="0"/>
              </a:rPr>
              <a:t> of vascularization, or </a:t>
            </a:r>
            <a:r>
              <a:rPr lang="en-US" b="1" dirty="0">
                <a:solidFill>
                  <a:srgbClr val="FF0000"/>
                </a:solidFill>
                <a:latin typeface="Times New Roman" panose="02020603050405020304" pitchFamily="18" charset="0"/>
                <a:cs typeface="Times New Roman" panose="02020603050405020304" pitchFamily="18" charset="0"/>
              </a:rPr>
              <a:t>peripheral</a:t>
            </a:r>
            <a:r>
              <a:rPr lang="en-US" b="1" dirty="0">
                <a:solidFill>
                  <a:srgbClr val="0070C0"/>
                </a:solidFill>
                <a:latin typeface="Times New Roman" panose="02020603050405020304" pitchFamily="18" charset="0"/>
                <a:cs typeface="Times New Roman" panose="02020603050405020304" pitchFamily="18" charset="0"/>
              </a:rPr>
              <a:t> vascularization</a:t>
            </a:r>
            <a:r>
              <a:rPr lang="en-US" b="1" dirty="0">
                <a:latin typeface="Times New Roman" panose="02020603050405020304" pitchFamily="18" charset="0"/>
                <a:cs typeface="Times New Roman" panose="02020603050405020304" pitchFamily="18" charset="0"/>
              </a:rPr>
              <a:t>, on </a:t>
            </a:r>
            <a:r>
              <a:rPr lang="en-US" b="1" dirty="0">
                <a:solidFill>
                  <a:srgbClr val="0070C0"/>
                </a:solidFill>
                <a:latin typeface="Times New Roman" panose="02020603050405020304" pitchFamily="18" charset="0"/>
                <a:cs typeface="Times New Roman" panose="02020603050405020304" pitchFamily="18" charset="0"/>
              </a:rPr>
              <a:t>color Doppler</a:t>
            </a:r>
            <a:r>
              <a:rPr lang="en-US" b="1" dirty="0">
                <a:latin typeface="Times New Roman" panose="02020603050405020304" pitchFamily="18" charset="0"/>
                <a:cs typeface="Times New Roman" panose="02020603050405020304" pitchFamily="18" charset="0"/>
              </a:rPr>
              <a:t> sonography reinforces the diagnosis.</a:t>
            </a:r>
          </a:p>
          <a:p>
            <a:endParaRPr lang="en-US" dirty="0"/>
          </a:p>
          <a:p>
            <a:endParaRPr lang="en-US" dirty="0"/>
          </a:p>
        </p:txBody>
      </p:sp>
    </p:spTree>
    <p:extLst>
      <p:ext uri="{BB962C8B-B14F-4D97-AF65-F5344CB8AC3E}">
        <p14:creationId xmlns:p14="http://schemas.microsoft.com/office/powerpoint/2010/main" val="2265160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0" y="1311442"/>
            <a:ext cx="5448300" cy="46984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033" y="1311442"/>
            <a:ext cx="5613400" cy="4698480"/>
          </a:xfrm>
          <a:prstGeom prst="rect">
            <a:avLst/>
          </a:prstGeom>
        </p:spPr>
      </p:pic>
    </p:spTree>
    <p:extLst>
      <p:ext uri="{BB962C8B-B14F-4D97-AF65-F5344CB8AC3E}">
        <p14:creationId xmlns:p14="http://schemas.microsoft.com/office/powerpoint/2010/main" val="3431455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8B0E0-F70A-485F-97EC-3F9DC62FA1E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C9E0DF3-77F0-47EF-A843-54790D95C584}"/>
              </a:ext>
            </a:extLst>
          </p:cNvPr>
          <p:cNvPicPr>
            <a:picLocks noGrp="1" noChangeAspect="1"/>
          </p:cNvPicPr>
          <p:nvPr>
            <p:ph idx="1"/>
          </p:nvPr>
        </p:nvPicPr>
        <p:blipFill>
          <a:blip r:embed="rId2"/>
          <a:stretch>
            <a:fillRect/>
          </a:stretch>
        </p:blipFill>
        <p:spPr>
          <a:xfrm>
            <a:off x="1532965" y="-125505"/>
            <a:ext cx="10443882" cy="6983506"/>
          </a:xfrm>
          <a:prstGeom prst="rect">
            <a:avLst/>
          </a:prstGeom>
        </p:spPr>
      </p:pic>
    </p:spTree>
    <p:extLst>
      <p:ext uri="{BB962C8B-B14F-4D97-AF65-F5344CB8AC3E}">
        <p14:creationId xmlns:p14="http://schemas.microsoft.com/office/powerpoint/2010/main" val="1810466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Hsg&amp;CT</a:t>
            </a:r>
            <a:endParaRPr lang="en-US" dirty="0"/>
          </a:p>
        </p:txBody>
      </p:sp>
      <p:sp>
        <p:nvSpPr>
          <p:cNvPr id="3" name="Content Placeholder 2"/>
          <p:cNvSpPr>
            <a:spLocks noGrp="1"/>
          </p:cNvSpPr>
          <p:nvPr>
            <p:ph idx="1"/>
          </p:nvPr>
        </p:nvSpPr>
        <p:spPr/>
        <p:txBody>
          <a:bodyPr/>
          <a:lstStyle/>
          <a:p>
            <a:r>
              <a:rPr lang="en-US" b="1" dirty="0" err="1"/>
              <a:t>Hysterosalpingogram</a:t>
            </a:r>
            <a:r>
              <a:rPr lang="en-US" b="1" dirty="0"/>
              <a:t> (HSG)</a:t>
            </a:r>
          </a:p>
          <a:p>
            <a:pPr marL="0" indent="0">
              <a:buNone/>
            </a:pPr>
            <a:r>
              <a:rPr lang="en-US" b="1" dirty="0"/>
              <a:t>May show </a:t>
            </a:r>
            <a:r>
              <a:rPr lang="en-US" b="1" dirty="0">
                <a:solidFill>
                  <a:srgbClr val="FF0000"/>
                </a:solidFill>
              </a:rPr>
              <a:t>diverticula</a:t>
            </a:r>
            <a:r>
              <a:rPr lang="en-US" b="1" dirty="0"/>
              <a:t> extending into the myometrium </a:t>
            </a:r>
            <a:r>
              <a:rPr lang="en-US" b="1" baseline="30000" dirty="0"/>
              <a:t>3</a:t>
            </a:r>
            <a:r>
              <a:rPr lang="en-US" b="1" dirty="0"/>
              <a:t>.</a:t>
            </a:r>
          </a:p>
          <a:p>
            <a:endParaRPr lang="en-US" b="1" dirty="0"/>
          </a:p>
          <a:p>
            <a:endParaRPr lang="en-US" b="1" dirty="0"/>
          </a:p>
          <a:p>
            <a:r>
              <a:rPr lang="en-US" b="1" dirty="0"/>
              <a:t>CT</a:t>
            </a:r>
          </a:p>
          <a:p>
            <a:pPr marL="0" indent="0">
              <a:buNone/>
            </a:pPr>
            <a:r>
              <a:rPr lang="en-US" b="1" dirty="0"/>
              <a:t>CT is </a:t>
            </a:r>
            <a:r>
              <a:rPr lang="en-US" b="1" dirty="0">
                <a:solidFill>
                  <a:srgbClr val="FF0000"/>
                </a:solidFill>
              </a:rPr>
              <a:t>unable</a:t>
            </a:r>
            <a:r>
              <a:rPr lang="en-US" b="1" dirty="0"/>
              <a:t> to diagnose adenomyosis but may suggest its presence when uterine enlargement is present. Distinguishing between adenomyosis and uterine fibroids on CT is difficult if not impossible, although the presence of calcifications strongly </a:t>
            </a:r>
            <a:r>
              <a:rPr lang="en-US" b="1" dirty="0" err="1"/>
              <a:t>favours</a:t>
            </a:r>
            <a:r>
              <a:rPr lang="en-US" b="1" dirty="0"/>
              <a:t> the latter</a:t>
            </a:r>
          </a:p>
          <a:p>
            <a:endParaRPr lang="en-US" dirty="0"/>
          </a:p>
        </p:txBody>
      </p:sp>
    </p:spTree>
    <p:extLst>
      <p:ext uri="{BB962C8B-B14F-4D97-AF65-F5344CB8AC3E}">
        <p14:creationId xmlns:p14="http://schemas.microsoft.com/office/powerpoint/2010/main" val="3826733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492" y="248355"/>
            <a:ext cx="5021086" cy="413173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9778" y="2485143"/>
            <a:ext cx="4998507" cy="4010025"/>
          </a:xfrm>
          <a:prstGeom prst="rect">
            <a:avLst/>
          </a:prstGeom>
        </p:spPr>
      </p:pic>
    </p:spTree>
    <p:extLst>
      <p:ext uri="{BB962C8B-B14F-4D97-AF65-F5344CB8AC3E}">
        <p14:creationId xmlns:p14="http://schemas.microsoft.com/office/powerpoint/2010/main" val="1786483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342" y="312234"/>
            <a:ext cx="9679858" cy="1334004"/>
          </a:xfrm>
        </p:spPr>
        <p:txBody>
          <a:bodyPr>
            <a:normAutofit/>
          </a:bodyPr>
          <a:lstStyle/>
          <a:p>
            <a:r>
              <a:rPr lang="en-US" sz="1600" dirty="0"/>
              <a:t>Adenomyotic hysteroscopic images become </a:t>
            </a:r>
            <a:r>
              <a:rPr lang="en-US" sz="1600" dirty="0" err="1"/>
              <a:t>pathognomic</a:t>
            </a:r>
            <a:r>
              <a:rPr lang="en-US" sz="1600" dirty="0"/>
              <a:t> after sub-endometrial exploration: (A) visible </a:t>
            </a:r>
            <a:r>
              <a:rPr lang="en-US" sz="1600" dirty="0">
                <a:solidFill>
                  <a:srgbClr val="FF0000"/>
                </a:solidFill>
              </a:rPr>
              <a:t>endometrial defects </a:t>
            </a:r>
            <a:r>
              <a:rPr lang="en-US" sz="1600" dirty="0"/>
              <a:t>on uterine septum; (B) after incision different </a:t>
            </a:r>
            <a:r>
              <a:rPr lang="en-US" sz="1600" dirty="0">
                <a:solidFill>
                  <a:srgbClr val="FF0000"/>
                </a:solidFill>
              </a:rPr>
              <a:t>cystic structures </a:t>
            </a:r>
            <a:r>
              <a:rPr lang="en-US" sz="1600" dirty="0"/>
              <a:t>become visible; (C) incision of lateral wall of T-uterus reveals the presence of adenomyotic cyst; (D) formation of cyst, still small opening is present; and (E) opening of this defect shows the inner sight of the cyst.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905000"/>
            <a:ext cx="9883698" cy="4267200"/>
          </a:xfrm>
        </p:spPr>
      </p:pic>
    </p:spTree>
    <p:extLst>
      <p:ext uri="{BB962C8B-B14F-4D97-AF65-F5344CB8AC3E}">
        <p14:creationId xmlns:p14="http://schemas.microsoft.com/office/powerpoint/2010/main" val="211072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518"/>
            <a:ext cx="10058400" cy="791419"/>
          </a:xfrm>
        </p:spPr>
        <p:txBody>
          <a:bodyPr/>
          <a:lstStyle/>
          <a:p>
            <a:r>
              <a:rPr lang="en-US" dirty="0"/>
              <a:t> color Doppler sonography :</a:t>
            </a:r>
          </a:p>
        </p:txBody>
      </p:sp>
      <p:sp>
        <p:nvSpPr>
          <p:cNvPr id="3" name="Content Placeholder 2"/>
          <p:cNvSpPr>
            <a:spLocks noGrp="1"/>
          </p:cNvSpPr>
          <p:nvPr>
            <p:ph idx="1"/>
          </p:nvPr>
        </p:nvSpPr>
        <p:spPr/>
        <p:txBody>
          <a:bodyPr>
            <a:normAutofit/>
          </a:bodyPr>
          <a:lstStyle/>
          <a:p>
            <a:r>
              <a:rPr lang="en-US" b="1" dirty="0"/>
              <a:t>New US techniques are emerging and show promising results for the diagnosis of </a:t>
            </a:r>
            <a:r>
              <a:rPr lang="en-US" b="1" dirty="0" err="1">
                <a:solidFill>
                  <a:schemeClr val="accent6">
                    <a:lumMod val="75000"/>
                  </a:schemeClr>
                </a:solidFill>
              </a:rPr>
              <a:t>adenomyosis</a:t>
            </a:r>
            <a:r>
              <a:rPr lang="en-US" b="1" dirty="0"/>
              <a:t>. </a:t>
            </a:r>
            <a:r>
              <a:rPr lang="en-US" b="1" dirty="0">
                <a:solidFill>
                  <a:schemeClr val="tx1"/>
                </a:solidFill>
              </a:rPr>
              <a:t>Color or power Doppler </a:t>
            </a:r>
            <a:r>
              <a:rPr lang="en-US" b="1" dirty="0"/>
              <a:t>US is </a:t>
            </a:r>
            <a:r>
              <a:rPr lang="en-US" b="1" dirty="0">
                <a:solidFill>
                  <a:srgbClr val="0070C0"/>
                </a:solidFill>
              </a:rPr>
              <a:t>useful to rule out the involvement of vascular structure</a:t>
            </a:r>
            <a:r>
              <a:rPr lang="en-US" b="1" dirty="0"/>
              <a:t>s (22). </a:t>
            </a:r>
          </a:p>
          <a:p>
            <a:endParaRPr lang="en-US" b="1" dirty="0"/>
          </a:p>
          <a:p>
            <a:r>
              <a:rPr lang="en-US" b="1" dirty="0"/>
              <a:t>In the presence of </a:t>
            </a:r>
            <a:r>
              <a:rPr lang="en-US" b="1" dirty="0">
                <a:solidFill>
                  <a:srgbClr val="FF0000"/>
                </a:solidFill>
              </a:rPr>
              <a:t>features mimicking leiomyomas</a:t>
            </a:r>
            <a:r>
              <a:rPr lang="en-US" b="1" dirty="0"/>
              <a:t>, power </a:t>
            </a:r>
            <a:r>
              <a:rPr lang="en-US" b="1" dirty="0">
                <a:solidFill>
                  <a:srgbClr val="FF0000"/>
                </a:solidFill>
              </a:rPr>
              <a:t>Doppler US </a:t>
            </a:r>
            <a:r>
              <a:rPr lang="en-US" b="1" dirty="0"/>
              <a:t>displaying vessels </a:t>
            </a:r>
            <a:r>
              <a:rPr lang="en-US" b="1" dirty="0">
                <a:solidFill>
                  <a:srgbClr val="FF0000"/>
                </a:solidFill>
              </a:rPr>
              <a:t>perpendicula</a:t>
            </a:r>
            <a:r>
              <a:rPr lang="en-US" b="1" dirty="0"/>
              <a:t>r to the endometrial interface, is suggestive of adenomyosis (Fig. 2C and D)</a:t>
            </a:r>
          </a:p>
        </p:txBody>
      </p:sp>
    </p:spTree>
    <p:extLst>
      <p:ext uri="{BB962C8B-B14F-4D97-AF65-F5344CB8AC3E}">
        <p14:creationId xmlns:p14="http://schemas.microsoft.com/office/powerpoint/2010/main" val="80904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3BF08-A058-423F-972C-A1F36BD8E19B}"/>
              </a:ext>
            </a:extLst>
          </p:cNvPr>
          <p:cNvSpPr>
            <a:spLocks noGrp="1"/>
          </p:cNvSpPr>
          <p:nvPr>
            <p:ph type="title"/>
          </p:nvPr>
        </p:nvSpPr>
        <p:spPr/>
        <p:txBody>
          <a:bodyPr/>
          <a:lstStyle/>
          <a:p>
            <a:r>
              <a:rPr lang="en-US" dirty="0"/>
              <a:t>color Doppler sonography</a:t>
            </a:r>
          </a:p>
        </p:txBody>
      </p:sp>
      <p:sp>
        <p:nvSpPr>
          <p:cNvPr id="3" name="Content Placeholder 2">
            <a:extLst>
              <a:ext uri="{FF2B5EF4-FFF2-40B4-BE49-F238E27FC236}">
                <a16:creationId xmlns:a16="http://schemas.microsoft.com/office/drawing/2014/main" id="{E41A1D5C-20DE-4F03-BD2C-18F28CAC114B}"/>
              </a:ext>
            </a:extLst>
          </p:cNvPr>
          <p:cNvSpPr>
            <a:spLocks noGrp="1"/>
          </p:cNvSpPr>
          <p:nvPr>
            <p:ph idx="1"/>
          </p:nvPr>
        </p:nvSpPr>
        <p:spPr/>
        <p:txBody>
          <a:bodyPr/>
          <a:lstStyle/>
          <a:p>
            <a:r>
              <a:rPr lang="en-US" sz="2000" b="1" dirty="0"/>
              <a:t>Typically, ‘</a:t>
            </a:r>
            <a:r>
              <a:rPr lang="en-US" sz="2000" b="1" dirty="0" err="1">
                <a:solidFill>
                  <a:schemeClr val="accent6">
                    <a:lumMod val="75000"/>
                  </a:schemeClr>
                </a:solidFill>
              </a:rPr>
              <a:t>translesional</a:t>
            </a:r>
            <a:r>
              <a:rPr lang="en-US" sz="2000" b="1" dirty="0">
                <a:solidFill>
                  <a:schemeClr val="accent6">
                    <a:lumMod val="75000"/>
                  </a:schemeClr>
                </a:solidFill>
              </a:rPr>
              <a:t> flow</a:t>
            </a:r>
            <a:r>
              <a:rPr lang="en-US" sz="2000" b="1" dirty="0"/>
              <a:t>’ is seen in adenomyosis, as opposed to the </a:t>
            </a:r>
            <a:r>
              <a:rPr lang="en-US" sz="2000" b="1" dirty="0">
                <a:solidFill>
                  <a:srgbClr val="FF0000"/>
                </a:solidFill>
              </a:rPr>
              <a:t>circular flow </a:t>
            </a:r>
            <a:r>
              <a:rPr lang="en-US" sz="2000" b="1" dirty="0"/>
              <a:t>seen in fibroids </a:t>
            </a:r>
            <a:br>
              <a:rPr lang="en-US" dirty="0"/>
            </a:br>
            <a:endParaRPr lang="en-US" dirty="0"/>
          </a:p>
        </p:txBody>
      </p:sp>
    </p:spTree>
    <p:extLst>
      <p:ext uri="{BB962C8B-B14F-4D97-AF65-F5344CB8AC3E}">
        <p14:creationId xmlns:p14="http://schemas.microsoft.com/office/powerpoint/2010/main" val="290933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328" y="256478"/>
            <a:ext cx="11586116" cy="6333893"/>
          </a:xfrm>
          <a:prstGeom prst="rect">
            <a:avLst/>
          </a:prstGeom>
        </p:spPr>
      </p:pic>
    </p:spTree>
    <p:extLst>
      <p:ext uri="{BB962C8B-B14F-4D97-AF65-F5344CB8AC3E}">
        <p14:creationId xmlns:p14="http://schemas.microsoft.com/office/powerpoint/2010/main" val="409126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250" y="1311442"/>
            <a:ext cx="5448300" cy="46984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033" y="1311442"/>
            <a:ext cx="5613400" cy="4698480"/>
          </a:xfrm>
          <a:prstGeom prst="rect">
            <a:avLst/>
          </a:prstGeom>
        </p:spPr>
      </p:pic>
    </p:spTree>
    <p:extLst>
      <p:ext uri="{BB962C8B-B14F-4D97-AF65-F5344CB8AC3E}">
        <p14:creationId xmlns:p14="http://schemas.microsoft.com/office/powerpoint/2010/main" val="34631701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04A934-7F79-4039-86CD-7BC752B6493C}"/>
              </a:ext>
            </a:extLst>
          </p:cNvPr>
          <p:cNvPicPr>
            <a:picLocks noChangeAspect="1"/>
          </p:cNvPicPr>
          <p:nvPr/>
        </p:nvPicPr>
        <p:blipFill>
          <a:blip r:embed="rId2"/>
          <a:stretch>
            <a:fillRect/>
          </a:stretch>
        </p:blipFill>
        <p:spPr>
          <a:xfrm>
            <a:off x="519953" y="681319"/>
            <a:ext cx="10488706" cy="5895134"/>
          </a:xfrm>
          <a:prstGeom prst="rect">
            <a:avLst/>
          </a:prstGeom>
        </p:spPr>
      </p:pic>
    </p:spTree>
    <p:extLst>
      <p:ext uri="{BB962C8B-B14F-4D97-AF65-F5344CB8AC3E}">
        <p14:creationId xmlns:p14="http://schemas.microsoft.com/office/powerpoint/2010/main" val="3224559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F29B-D156-46CC-A14A-81EF2213E5C3}"/>
              </a:ext>
            </a:extLst>
          </p:cNvPr>
          <p:cNvSpPr>
            <a:spLocks noGrp="1"/>
          </p:cNvSpPr>
          <p:nvPr>
            <p:ph type="title"/>
          </p:nvPr>
        </p:nvSpPr>
        <p:spPr/>
        <p:txBody>
          <a:bodyPr/>
          <a:lstStyle/>
          <a:p>
            <a:r>
              <a:rPr lang="en-US" dirty="0"/>
              <a:t>3 </a:t>
            </a:r>
            <a:r>
              <a:rPr lang="en-US" dirty="0" err="1"/>
              <a:t>Dimentional</a:t>
            </a:r>
            <a:r>
              <a:rPr lang="en-US" dirty="0"/>
              <a:t> sonography</a:t>
            </a:r>
          </a:p>
        </p:txBody>
      </p:sp>
      <p:sp>
        <p:nvSpPr>
          <p:cNvPr id="3" name="Content Placeholder 2">
            <a:extLst>
              <a:ext uri="{FF2B5EF4-FFF2-40B4-BE49-F238E27FC236}">
                <a16:creationId xmlns:a16="http://schemas.microsoft.com/office/drawing/2014/main" id="{D73AFAEE-FED2-40E2-A4EB-A93DDC52C9F7}"/>
              </a:ext>
            </a:extLst>
          </p:cNvPr>
          <p:cNvSpPr>
            <a:spLocks noGrp="1"/>
          </p:cNvSpPr>
          <p:nvPr>
            <p:ph idx="1"/>
          </p:nvPr>
        </p:nvSpPr>
        <p:spPr/>
        <p:txBody>
          <a:bodyPr/>
          <a:lstStyle/>
          <a:p>
            <a:r>
              <a:rPr lang="en-US" b="1" dirty="0"/>
              <a:t>Two previous studies suggest that reconstructed </a:t>
            </a:r>
            <a:r>
              <a:rPr lang="en-US" b="1" dirty="0">
                <a:solidFill>
                  <a:srgbClr val="FF0000"/>
                </a:solidFill>
              </a:rPr>
              <a:t>three dimensional TVS </a:t>
            </a:r>
            <a:r>
              <a:rPr lang="en-US" b="1" dirty="0"/>
              <a:t>images provide :</a:t>
            </a:r>
          </a:p>
          <a:p>
            <a:endParaRPr lang="en-US" b="1" dirty="0">
              <a:solidFill>
                <a:srgbClr val="0070C0"/>
              </a:solidFill>
            </a:endParaRPr>
          </a:p>
          <a:p>
            <a:r>
              <a:rPr lang="en-US" b="1" dirty="0">
                <a:solidFill>
                  <a:srgbClr val="0070C0"/>
                </a:solidFill>
              </a:rPr>
              <a:t>superior visualization </a:t>
            </a:r>
            <a:r>
              <a:rPr lang="en-US" b="1" dirty="0"/>
              <a:t>of the </a:t>
            </a:r>
            <a:r>
              <a:rPr lang="en-US" sz="2400" b="1" dirty="0">
                <a:solidFill>
                  <a:srgbClr val="FF0000"/>
                </a:solidFill>
              </a:rPr>
              <a:t>junctional zone </a:t>
            </a:r>
            <a:r>
              <a:rPr lang="en-US" b="1" dirty="0"/>
              <a:t>(JZ) on the</a:t>
            </a:r>
          </a:p>
          <a:p>
            <a:r>
              <a:rPr lang="en-US" b="1" dirty="0"/>
              <a:t> </a:t>
            </a:r>
            <a:r>
              <a:rPr lang="en-US" sz="2400" b="1" dirty="0">
                <a:solidFill>
                  <a:srgbClr val="FF0000"/>
                </a:solidFill>
              </a:rPr>
              <a:t>coronal section</a:t>
            </a:r>
            <a:r>
              <a:rPr lang="en-US" b="1" dirty="0"/>
              <a:t>,</a:t>
            </a:r>
          </a:p>
          <a:p>
            <a:endParaRPr lang="en-US" b="1" dirty="0"/>
          </a:p>
          <a:p>
            <a:r>
              <a:rPr lang="en-US" b="1" dirty="0"/>
              <a:t> </a:t>
            </a:r>
            <a:r>
              <a:rPr lang="en-US" b="1" dirty="0">
                <a:solidFill>
                  <a:schemeClr val="tx1"/>
                </a:solidFill>
              </a:rPr>
              <a:t>facilitating analysis of the </a:t>
            </a:r>
            <a:r>
              <a:rPr lang="en-US" b="1" dirty="0" err="1">
                <a:solidFill>
                  <a:schemeClr val="tx1"/>
                </a:solidFill>
              </a:rPr>
              <a:t>endomyometrial</a:t>
            </a:r>
            <a:r>
              <a:rPr lang="en-US" b="1" dirty="0">
                <a:solidFill>
                  <a:schemeClr val="tx1"/>
                </a:solidFill>
              </a:rPr>
              <a:t> junction (28, 34).</a:t>
            </a:r>
          </a:p>
          <a:p>
            <a:pPr marL="0" indent="0">
              <a:buNone/>
            </a:pPr>
            <a:endParaRPr lang="en-US" dirty="0"/>
          </a:p>
        </p:txBody>
      </p:sp>
    </p:spTree>
    <p:extLst>
      <p:ext uri="{BB962C8B-B14F-4D97-AF65-F5344CB8AC3E}">
        <p14:creationId xmlns:p14="http://schemas.microsoft.com/office/powerpoint/2010/main" val="2565353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624110"/>
            <a:ext cx="9447212" cy="1280890"/>
          </a:xfrm>
        </p:spPr>
        <p:txBody>
          <a:bodyPr>
            <a:normAutofit fontScale="90000"/>
          </a:bodyPr>
          <a:lstStyle/>
          <a:p>
            <a:r>
              <a:rPr lang="en-US" sz="1600" dirty="0"/>
              <a:t>Evaluation of the uterine cavity using 3D </a:t>
            </a:r>
            <a:r>
              <a:rPr lang="en-US" sz="1600" dirty="0" err="1"/>
              <a:t>reconstrution</a:t>
            </a:r>
            <a:r>
              <a:rPr lang="en-US" sz="1600" dirty="0"/>
              <a:t> mode in women diagnosed with </a:t>
            </a:r>
            <a:r>
              <a:rPr lang="en-US" sz="1600" dirty="0" err="1"/>
              <a:t>adenomyosis</a:t>
            </a:r>
            <a:r>
              <a:rPr lang="en-US" sz="1600" dirty="0"/>
              <a:t>. </a:t>
            </a:r>
            <a:r>
              <a:rPr lang="en-US" sz="1600" b="1" dirty="0"/>
              <a:t>a</a:t>
            </a:r>
            <a:r>
              <a:rPr lang="en-US" sz="1600" dirty="0"/>
              <a:t> </a:t>
            </a:r>
            <a:r>
              <a:rPr lang="en-US" sz="1600" dirty="0">
                <a:solidFill>
                  <a:srgbClr val="FF0000"/>
                </a:solidFill>
              </a:rPr>
              <a:t>Normal</a:t>
            </a:r>
            <a:r>
              <a:rPr lang="en-US" sz="1600" dirty="0"/>
              <a:t> morphology of the uterine cavity, where </a:t>
            </a:r>
            <a:r>
              <a:rPr lang="en-US" sz="1600" dirty="0">
                <a:solidFill>
                  <a:srgbClr val="FF0000"/>
                </a:solidFill>
              </a:rPr>
              <a:t>JZ </a:t>
            </a:r>
            <a:r>
              <a:rPr lang="en-US" sz="1600" dirty="0"/>
              <a:t>is </a:t>
            </a:r>
            <a:r>
              <a:rPr lang="en-US" sz="1600" dirty="0" err="1"/>
              <a:t>thickenned</a:t>
            </a:r>
            <a:r>
              <a:rPr lang="en-US" sz="1600" dirty="0"/>
              <a:t> and irregular, but the uterine cavity maintains its </a:t>
            </a:r>
            <a:r>
              <a:rPr lang="en-US" sz="1600" dirty="0">
                <a:solidFill>
                  <a:srgbClr val="FF0000"/>
                </a:solidFill>
              </a:rPr>
              <a:t>triangular shape</a:t>
            </a:r>
            <a:r>
              <a:rPr lang="en-US" sz="1600" dirty="0"/>
              <a:t>. </a:t>
            </a:r>
            <a:r>
              <a:rPr lang="en-US" sz="1600" b="1" dirty="0"/>
              <a:t>b</a:t>
            </a:r>
            <a:r>
              <a:rPr lang="en-US" sz="1600" dirty="0"/>
              <a:t> Moderate alteration of the uterine cavity, with a </a:t>
            </a:r>
            <a:r>
              <a:rPr lang="en-US" sz="1600" dirty="0">
                <a:solidFill>
                  <a:schemeClr val="accent6">
                    <a:lumMod val="50000"/>
                  </a:schemeClr>
                </a:solidFill>
              </a:rPr>
              <a:t>convex shape </a:t>
            </a:r>
            <a:r>
              <a:rPr lang="en-US" sz="1600" dirty="0"/>
              <a:t>in the upper cavity, and a </a:t>
            </a:r>
            <a:r>
              <a:rPr lang="en-US" sz="1600" dirty="0">
                <a:solidFill>
                  <a:schemeClr val="accent6">
                    <a:lumMod val="75000"/>
                  </a:schemeClr>
                </a:solidFill>
              </a:rPr>
              <a:t>narrowing of the lateral walls </a:t>
            </a:r>
            <a:r>
              <a:rPr lang="en-US" sz="1600" dirty="0"/>
              <a:t>(</a:t>
            </a:r>
            <a:r>
              <a:rPr lang="en-US" sz="1600" i="1" dirty="0"/>
              <a:t>arrows</a:t>
            </a:r>
            <a:r>
              <a:rPr lang="en-US" sz="1600" dirty="0"/>
              <a:t>); </a:t>
            </a:r>
            <a:r>
              <a:rPr lang="en-US" sz="1600" dirty="0">
                <a:solidFill>
                  <a:schemeClr val="accent6">
                    <a:lumMod val="75000"/>
                  </a:schemeClr>
                </a:solidFill>
              </a:rPr>
              <a:t>myometrium is hypertrophic and irregular. </a:t>
            </a:r>
            <a:r>
              <a:rPr lang="en-US" sz="1600" b="1" dirty="0"/>
              <a:t>c</a:t>
            </a:r>
            <a:r>
              <a:rPr lang="en-US" sz="1600" dirty="0"/>
              <a:t> Severe modification of the uterine cavity, with funneling of the lateral walls (</a:t>
            </a:r>
            <a:r>
              <a:rPr lang="en-US" sz="1600" i="1" dirty="0"/>
              <a:t>arrows</a:t>
            </a:r>
            <a:r>
              <a:rPr lang="en-US" sz="1600" dirty="0"/>
              <a:t>), adopting </a:t>
            </a:r>
            <a:r>
              <a:rPr lang="en-US" sz="1600" dirty="0">
                <a:solidFill>
                  <a:schemeClr val="accent6">
                    <a:lumMod val="50000"/>
                  </a:schemeClr>
                </a:solidFill>
              </a:rPr>
              <a:t>a T-shaped </a:t>
            </a:r>
            <a:r>
              <a:rPr lang="en-US" sz="1600" dirty="0"/>
              <a:t>morphology (</a:t>
            </a:r>
            <a:r>
              <a:rPr lang="en-US" sz="1600" i="1" dirty="0"/>
              <a:t>arrows</a:t>
            </a:r>
            <a:r>
              <a:rPr lang="en-US" sz="1600" dirty="0"/>
              <a:t>). </a:t>
            </a:r>
            <a:r>
              <a:rPr lang="en-US" sz="1600" dirty="0">
                <a:solidFill>
                  <a:schemeClr val="accent6">
                    <a:lumMod val="75000"/>
                  </a:schemeClr>
                </a:solidFill>
              </a:rPr>
              <a:t>Multiple</a:t>
            </a:r>
            <a:r>
              <a:rPr lang="en-US" sz="1600" dirty="0"/>
              <a:t> </a:t>
            </a:r>
            <a:r>
              <a:rPr lang="en-US" sz="1600" dirty="0" err="1">
                <a:solidFill>
                  <a:schemeClr val="accent6">
                    <a:lumMod val="75000"/>
                  </a:schemeClr>
                </a:solidFill>
              </a:rPr>
              <a:t>hypoechogenic</a:t>
            </a:r>
            <a:r>
              <a:rPr lang="en-US" sz="1600" dirty="0">
                <a:solidFill>
                  <a:schemeClr val="accent6">
                    <a:lumMod val="75000"/>
                  </a:schemeClr>
                </a:solidFill>
              </a:rPr>
              <a:t> areas </a:t>
            </a:r>
            <a:r>
              <a:rPr lang="en-US" sz="1600" dirty="0"/>
              <a:t>can be observed within the endometrium</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2" y="2542674"/>
            <a:ext cx="9336504" cy="4026568"/>
          </a:xfrm>
        </p:spPr>
      </p:pic>
    </p:spTree>
    <p:extLst>
      <p:ext uri="{BB962C8B-B14F-4D97-AF65-F5344CB8AC3E}">
        <p14:creationId xmlns:p14="http://schemas.microsoft.com/office/powerpoint/2010/main" val="23858980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148" y="624110"/>
            <a:ext cx="9615654" cy="1280890"/>
          </a:xfrm>
        </p:spPr>
        <p:txBody>
          <a:bodyPr>
            <a:normAutofit fontScale="90000"/>
          </a:bodyPr>
          <a:lstStyle/>
          <a:p>
            <a:r>
              <a:rPr lang="en-US" sz="1800" dirty="0"/>
              <a:t>Severe </a:t>
            </a:r>
            <a:r>
              <a:rPr lang="en-US" sz="1800" dirty="0" err="1"/>
              <a:t>adenomyosis</a:t>
            </a:r>
            <a:r>
              <a:rPr lang="en-US" sz="1800" dirty="0"/>
              <a:t> with multiple </a:t>
            </a:r>
            <a:r>
              <a:rPr lang="en-US" sz="1800" dirty="0" err="1"/>
              <a:t>sonographic</a:t>
            </a:r>
            <a:r>
              <a:rPr lang="en-US" sz="1800" dirty="0"/>
              <a:t> signs: </a:t>
            </a:r>
            <a:r>
              <a:rPr lang="en-US" sz="1800" dirty="0" err="1"/>
              <a:t>multiplanar</a:t>
            </a:r>
            <a:r>
              <a:rPr lang="en-US" sz="1800" dirty="0"/>
              <a:t> and 3D rendering of an </a:t>
            </a:r>
            <a:r>
              <a:rPr lang="en-US" sz="1800" dirty="0" err="1"/>
              <a:t>anteverted</a:t>
            </a:r>
            <a:r>
              <a:rPr lang="en-US" sz="1800" dirty="0"/>
              <a:t> uterus with multiple </a:t>
            </a:r>
            <a:r>
              <a:rPr lang="en-US" sz="1800" dirty="0" err="1"/>
              <a:t>sonographic</a:t>
            </a:r>
            <a:r>
              <a:rPr lang="en-US" sz="1800" dirty="0"/>
              <a:t> signs: </a:t>
            </a:r>
            <a:r>
              <a:rPr lang="en-US" sz="1800" dirty="0" err="1">
                <a:solidFill>
                  <a:schemeClr val="accent6">
                    <a:lumMod val="50000"/>
                  </a:schemeClr>
                </a:solidFill>
              </a:rPr>
              <a:t>myometrial</a:t>
            </a:r>
            <a:r>
              <a:rPr lang="en-US" sz="1800" dirty="0">
                <a:solidFill>
                  <a:schemeClr val="accent6">
                    <a:lumMod val="50000"/>
                  </a:schemeClr>
                </a:solidFill>
              </a:rPr>
              <a:t> cysts </a:t>
            </a:r>
            <a:r>
              <a:rPr lang="en-US" sz="1800" dirty="0"/>
              <a:t>(white arrow), </a:t>
            </a:r>
            <a:r>
              <a:rPr lang="en-US" sz="1800" dirty="0" err="1">
                <a:solidFill>
                  <a:schemeClr val="accent6">
                    <a:lumMod val="50000"/>
                  </a:schemeClr>
                </a:solidFill>
              </a:rPr>
              <a:t>hyperechoic</a:t>
            </a:r>
            <a:r>
              <a:rPr lang="en-US" sz="1800" dirty="0">
                <a:solidFill>
                  <a:schemeClr val="accent6">
                    <a:lumMod val="50000"/>
                  </a:schemeClr>
                </a:solidFill>
              </a:rPr>
              <a:t> islands </a:t>
            </a:r>
            <a:r>
              <a:rPr lang="en-US" sz="1800" dirty="0"/>
              <a:t>(</a:t>
            </a:r>
            <a:r>
              <a:rPr lang="en-US" sz="1800" dirty="0" err="1"/>
              <a:t>yellowarrow</a:t>
            </a:r>
            <a:r>
              <a:rPr lang="en-US" sz="1800" dirty="0"/>
              <a:t>), linear </a:t>
            </a:r>
            <a:r>
              <a:rPr lang="en-US" sz="1800" dirty="0">
                <a:solidFill>
                  <a:schemeClr val="accent6">
                    <a:lumMod val="50000"/>
                  </a:schemeClr>
                </a:solidFill>
              </a:rPr>
              <a:t>striations</a:t>
            </a:r>
            <a:r>
              <a:rPr lang="en-US" sz="1800" dirty="0"/>
              <a:t> (green arrow), and </a:t>
            </a:r>
            <a:r>
              <a:rPr lang="en-US" sz="1800" dirty="0" err="1">
                <a:solidFill>
                  <a:schemeClr val="accent6">
                    <a:lumMod val="50000"/>
                  </a:schemeClr>
                </a:solidFill>
              </a:rPr>
              <a:t>irregularEMJ</a:t>
            </a:r>
            <a:r>
              <a:rPr lang="en-US" sz="1800" dirty="0">
                <a:solidFill>
                  <a:schemeClr val="accent6">
                    <a:lumMod val="50000"/>
                  </a:schemeClr>
                </a:solidFill>
              </a:rPr>
              <a:t> (</a:t>
            </a:r>
            <a:r>
              <a:rPr lang="en-US" sz="1800" dirty="0"/>
              <a:t>black arrow).</a:t>
            </a:r>
            <a:br>
              <a:rPr lang="en-US" sz="1800" dirty="0"/>
            </a:br>
            <a:br>
              <a:rPr lang="en-US" sz="1800" dirty="0"/>
            </a:br>
            <a:r>
              <a:rPr lang="en-US" sz="900" b="1" dirty="0" err="1"/>
              <a:t>Sonographic</a:t>
            </a:r>
            <a:r>
              <a:rPr lang="en-US" sz="900" b="1" dirty="0"/>
              <a:t> Signs of </a:t>
            </a:r>
            <a:r>
              <a:rPr lang="en-US" sz="900" b="1" dirty="0" err="1"/>
              <a:t>Adenomyosis</a:t>
            </a:r>
            <a:r>
              <a:rPr lang="en-US" sz="900" b="1" dirty="0"/>
              <a:t> Are Prevalent in Women Undergoing Surgery for Endometriosis and May Suggest a Higher Risk of Infertility</a:t>
            </a:r>
            <a:endParaRPr lang="en-US" sz="900" dirty="0"/>
          </a:p>
        </p:txBody>
      </p:sp>
      <p:pic>
        <p:nvPicPr>
          <p:cNvPr id="4" name="Content Placeholder 3"/>
          <p:cNvPicPr>
            <a:picLocks noGrp="1" noChangeAspect="1"/>
          </p:cNvPicPr>
          <p:nvPr>
            <p:ph idx="1"/>
          </p:nvPr>
        </p:nvPicPr>
        <p:blipFill>
          <a:blip r:embed="rId2"/>
          <a:stretch>
            <a:fillRect/>
          </a:stretch>
        </p:blipFill>
        <p:spPr>
          <a:xfrm>
            <a:off x="2863516" y="2277980"/>
            <a:ext cx="7074568" cy="3778250"/>
          </a:xfrm>
          <a:prstGeom prst="rect">
            <a:avLst/>
          </a:prstGeom>
        </p:spPr>
      </p:pic>
    </p:spTree>
    <p:extLst>
      <p:ext uri="{BB962C8B-B14F-4D97-AF65-F5344CB8AC3E}">
        <p14:creationId xmlns:p14="http://schemas.microsoft.com/office/powerpoint/2010/main" val="2819635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79FB8-0D9A-49EA-A0CE-82EF89897A6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22D78BC-FD1B-42E2-B79B-CBC83E957664}"/>
              </a:ext>
            </a:extLst>
          </p:cNvPr>
          <p:cNvPicPr>
            <a:picLocks noGrp="1" noChangeAspect="1"/>
          </p:cNvPicPr>
          <p:nvPr>
            <p:ph idx="1"/>
          </p:nvPr>
        </p:nvPicPr>
        <p:blipFill>
          <a:blip r:embed="rId2"/>
          <a:stretch>
            <a:fillRect/>
          </a:stretch>
        </p:blipFill>
        <p:spPr>
          <a:xfrm>
            <a:off x="2592925" y="0"/>
            <a:ext cx="9437710" cy="6857999"/>
          </a:xfrm>
          <a:prstGeom prst="rect">
            <a:avLst/>
          </a:prstGeom>
        </p:spPr>
      </p:pic>
    </p:spTree>
    <p:extLst>
      <p:ext uri="{BB962C8B-B14F-4D97-AF65-F5344CB8AC3E}">
        <p14:creationId xmlns:p14="http://schemas.microsoft.com/office/powerpoint/2010/main" val="898585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B6E3-1F01-494E-B6A7-7273542883F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81E4756-B463-4E7B-BF84-802D72AEC8A0}"/>
              </a:ext>
            </a:extLst>
          </p:cNvPr>
          <p:cNvPicPr>
            <a:picLocks noGrp="1" noChangeAspect="1"/>
          </p:cNvPicPr>
          <p:nvPr>
            <p:ph idx="1"/>
          </p:nvPr>
        </p:nvPicPr>
        <p:blipFill>
          <a:blip r:embed="rId2"/>
          <a:stretch>
            <a:fillRect/>
          </a:stretch>
        </p:blipFill>
        <p:spPr>
          <a:xfrm>
            <a:off x="134470" y="0"/>
            <a:ext cx="12084424" cy="7100047"/>
          </a:xfrm>
          <a:prstGeom prst="rect">
            <a:avLst/>
          </a:prstGeom>
        </p:spPr>
      </p:pic>
      <p:sp>
        <p:nvSpPr>
          <p:cNvPr id="5" name="Oval 4">
            <a:extLst>
              <a:ext uri="{FF2B5EF4-FFF2-40B4-BE49-F238E27FC236}">
                <a16:creationId xmlns:a16="http://schemas.microsoft.com/office/drawing/2014/main" id="{E03BFA6A-09EC-49DF-B59D-CE274CA43B91}"/>
              </a:ext>
            </a:extLst>
          </p:cNvPr>
          <p:cNvSpPr/>
          <p:nvPr/>
        </p:nvSpPr>
        <p:spPr>
          <a:xfrm>
            <a:off x="4231341" y="2312894"/>
            <a:ext cx="555812" cy="337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0E6F03F-7B4B-44BF-875C-DC7CE0561156}"/>
              </a:ext>
            </a:extLst>
          </p:cNvPr>
          <p:cNvSpPr/>
          <p:nvPr/>
        </p:nvSpPr>
        <p:spPr>
          <a:xfrm>
            <a:off x="3711387" y="3794047"/>
            <a:ext cx="699248" cy="827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54CE31D-A87C-4B21-B5DE-08978929C8F9}"/>
              </a:ext>
            </a:extLst>
          </p:cNvPr>
          <p:cNvSpPr/>
          <p:nvPr/>
        </p:nvSpPr>
        <p:spPr>
          <a:xfrm>
            <a:off x="4231341" y="5447047"/>
            <a:ext cx="645460" cy="827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2958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5B59-14F3-4618-9583-9A907C8B9AC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DFED638-DFBC-4EA1-962C-2A0259532509}"/>
              </a:ext>
            </a:extLst>
          </p:cNvPr>
          <p:cNvPicPr>
            <a:picLocks noGrp="1" noChangeAspect="1"/>
          </p:cNvPicPr>
          <p:nvPr>
            <p:ph idx="1"/>
          </p:nvPr>
        </p:nvPicPr>
        <p:blipFill>
          <a:blip r:embed="rId2"/>
          <a:stretch>
            <a:fillRect/>
          </a:stretch>
        </p:blipFill>
        <p:spPr>
          <a:xfrm>
            <a:off x="-203293" y="-76200"/>
            <a:ext cx="12192000" cy="7010400"/>
          </a:xfrm>
          <a:prstGeom prst="rect">
            <a:avLst/>
          </a:prstGeom>
        </p:spPr>
      </p:pic>
      <p:sp>
        <p:nvSpPr>
          <p:cNvPr id="11" name="Oval 10">
            <a:extLst>
              <a:ext uri="{FF2B5EF4-FFF2-40B4-BE49-F238E27FC236}">
                <a16:creationId xmlns:a16="http://schemas.microsoft.com/office/drawing/2014/main" id="{1637BAB6-C5AA-473D-AE96-4DD6F2209C27}"/>
              </a:ext>
            </a:extLst>
          </p:cNvPr>
          <p:cNvSpPr/>
          <p:nvPr/>
        </p:nvSpPr>
        <p:spPr>
          <a:xfrm>
            <a:off x="3980331" y="5505623"/>
            <a:ext cx="519952" cy="6868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9535F1C-1B47-49B2-A870-E439BD2BA858}"/>
              </a:ext>
            </a:extLst>
          </p:cNvPr>
          <p:cNvSpPr/>
          <p:nvPr/>
        </p:nvSpPr>
        <p:spPr>
          <a:xfrm>
            <a:off x="3980331" y="4609569"/>
            <a:ext cx="519952" cy="6868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319497E-F055-4D88-8F53-AD45DA3A906F}"/>
              </a:ext>
            </a:extLst>
          </p:cNvPr>
          <p:cNvSpPr/>
          <p:nvPr/>
        </p:nvSpPr>
        <p:spPr>
          <a:xfrm>
            <a:off x="3460381" y="665514"/>
            <a:ext cx="519952" cy="6868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CBAC458-D72B-46B7-88F1-3E530DC1E1C2}"/>
              </a:ext>
            </a:extLst>
          </p:cNvPr>
          <p:cNvSpPr/>
          <p:nvPr/>
        </p:nvSpPr>
        <p:spPr>
          <a:xfrm>
            <a:off x="8857129" y="3030072"/>
            <a:ext cx="645460" cy="827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4184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92E93-CDD9-403C-B34A-A4154CE8B87F}"/>
              </a:ext>
            </a:extLst>
          </p:cNvPr>
          <p:cNvSpPr>
            <a:spLocks noGrp="1"/>
          </p:cNvSpPr>
          <p:nvPr>
            <p:ph type="title"/>
          </p:nvPr>
        </p:nvSpPr>
        <p:spPr/>
        <p:txBody>
          <a:bodyPr/>
          <a:lstStyle/>
          <a:p>
            <a:r>
              <a:rPr lang="en-US" dirty="0"/>
              <a:t>Elastography</a:t>
            </a:r>
          </a:p>
        </p:txBody>
      </p:sp>
      <p:sp>
        <p:nvSpPr>
          <p:cNvPr id="4" name="Content Placeholder 3">
            <a:extLst>
              <a:ext uri="{FF2B5EF4-FFF2-40B4-BE49-F238E27FC236}">
                <a16:creationId xmlns:a16="http://schemas.microsoft.com/office/drawing/2014/main" id="{6EC5F18C-3809-437C-920F-E989D462BC9E}"/>
              </a:ext>
            </a:extLst>
          </p:cNvPr>
          <p:cNvSpPr>
            <a:spLocks noGrp="1"/>
          </p:cNvSpPr>
          <p:nvPr>
            <p:ph idx="1"/>
          </p:nvPr>
        </p:nvSpPr>
        <p:spPr/>
        <p:txBody>
          <a:bodyPr/>
          <a:lstStyle/>
          <a:p>
            <a:r>
              <a:rPr lang="en-US" dirty="0">
                <a:solidFill>
                  <a:srgbClr val="FF0000"/>
                </a:solidFill>
              </a:rPr>
              <a:t>Elastography</a:t>
            </a:r>
            <a:r>
              <a:rPr lang="en-US" dirty="0"/>
              <a:t> is another emerging US technique and uses </a:t>
            </a:r>
            <a:r>
              <a:rPr lang="en-US" dirty="0">
                <a:solidFill>
                  <a:srgbClr val="FF0000"/>
                </a:solidFill>
              </a:rPr>
              <a:t>slight external tissue compression to quantify the strain produced</a:t>
            </a:r>
            <a:r>
              <a:rPr lang="en-US" dirty="0"/>
              <a:t> in the structures examined (36). </a:t>
            </a:r>
          </a:p>
          <a:p>
            <a:r>
              <a:rPr lang="en-US" dirty="0"/>
              <a:t>Two recent studies suggest </a:t>
            </a:r>
            <a:r>
              <a:rPr lang="en-US" dirty="0">
                <a:solidFill>
                  <a:srgbClr val="FF0000"/>
                </a:solidFill>
              </a:rPr>
              <a:t>significant differences </a:t>
            </a:r>
            <a:r>
              <a:rPr lang="en-US" dirty="0"/>
              <a:t>in </a:t>
            </a:r>
            <a:r>
              <a:rPr lang="en-US" dirty="0">
                <a:solidFill>
                  <a:srgbClr val="FF0000"/>
                </a:solidFill>
              </a:rPr>
              <a:t>strain distribution </a:t>
            </a:r>
            <a:r>
              <a:rPr lang="en-US" dirty="0"/>
              <a:t>between adenomyosis and leiomyomas (36, 37).</a:t>
            </a:r>
          </a:p>
          <a:p>
            <a:endParaRPr lang="en-US" dirty="0"/>
          </a:p>
        </p:txBody>
      </p:sp>
    </p:spTree>
    <p:extLst>
      <p:ext uri="{BB962C8B-B14F-4D97-AF65-F5344CB8AC3E}">
        <p14:creationId xmlns:p14="http://schemas.microsoft.com/office/powerpoint/2010/main" val="37234908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4326-81D2-449F-9F98-255513B9C999}"/>
              </a:ext>
            </a:extLst>
          </p:cNvPr>
          <p:cNvSpPr>
            <a:spLocks noGrp="1"/>
          </p:cNvSpPr>
          <p:nvPr>
            <p:ph type="title"/>
          </p:nvPr>
        </p:nvSpPr>
        <p:spPr/>
        <p:txBody>
          <a:bodyPr/>
          <a:lstStyle/>
          <a:p>
            <a:r>
              <a:rPr lang="en-US" dirty="0"/>
              <a:t>Elastography</a:t>
            </a:r>
          </a:p>
        </p:txBody>
      </p:sp>
      <p:sp>
        <p:nvSpPr>
          <p:cNvPr id="3" name="Content Placeholder 2">
            <a:extLst>
              <a:ext uri="{FF2B5EF4-FFF2-40B4-BE49-F238E27FC236}">
                <a16:creationId xmlns:a16="http://schemas.microsoft.com/office/drawing/2014/main" id="{2B8725EA-EB45-42F4-8E5F-5262E8413E43}"/>
              </a:ext>
            </a:extLst>
          </p:cNvPr>
          <p:cNvSpPr>
            <a:spLocks noGrp="1"/>
          </p:cNvSpPr>
          <p:nvPr>
            <p:ph idx="1"/>
          </p:nvPr>
        </p:nvSpPr>
        <p:spPr/>
        <p:txBody>
          <a:bodyPr>
            <a:normAutofit/>
          </a:bodyPr>
          <a:lstStyle/>
          <a:p>
            <a:r>
              <a:rPr lang="en-US" sz="2000" b="1" dirty="0">
                <a:solidFill>
                  <a:srgbClr val="FF0000"/>
                </a:solidFill>
              </a:rPr>
              <a:t>strain elastography</a:t>
            </a:r>
            <a:r>
              <a:rPr lang="en-US" sz="2000" b="1" dirty="0"/>
              <a:t>: differ in how the displacement is used; it may be imaged directly and converted to strain </a:t>
            </a:r>
          </a:p>
          <a:p>
            <a:endParaRPr lang="en-US" sz="2000" b="1" dirty="0"/>
          </a:p>
          <a:p>
            <a:r>
              <a:rPr lang="en-US" sz="2000" b="1" dirty="0">
                <a:solidFill>
                  <a:srgbClr val="FF0000"/>
                </a:solidFill>
              </a:rPr>
              <a:t>shear wave elastography</a:t>
            </a:r>
            <a:r>
              <a:rPr lang="en-US" sz="2000" b="1" dirty="0"/>
              <a:t>: used to detect the time of arrival of shear waves and hence their speed.</a:t>
            </a:r>
            <a:br>
              <a:rPr lang="en-US" sz="2000" b="1" dirty="0"/>
            </a:br>
            <a:endParaRPr lang="en-US" sz="2000" b="1" dirty="0"/>
          </a:p>
        </p:txBody>
      </p:sp>
    </p:spTree>
    <p:extLst>
      <p:ext uri="{BB962C8B-B14F-4D97-AF65-F5344CB8AC3E}">
        <p14:creationId xmlns:p14="http://schemas.microsoft.com/office/powerpoint/2010/main" val="334914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77C717-F778-4D06-A522-CB190FCAE8AE}"/>
              </a:ext>
            </a:extLst>
          </p:cNvPr>
          <p:cNvSpPr>
            <a:spLocks noGrp="1"/>
          </p:cNvSpPr>
          <p:nvPr>
            <p:ph type="title"/>
          </p:nvPr>
        </p:nvSpPr>
        <p:spPr/>
        <p:txBody>
          <a:bodyPr/>
          <a:lstStyle/>
          <a:p>
            <a:endParaRPr lang="en-US" dirty="0"/>
          </a:p>
        </p:txBody>
      </p:sp>
      <p:pic>
        <p:nvPicPr>
          <p:cNvPr id="10" name="Content Placeholder 9">
            <a:extLst>
              <a:ext uri="{FF2B5EF4-FFF2-40B4-BE49-F238E27FC236}">
                <a16:creationId xmlns:a16="http://schemas.microsoft.com/office/drawing/2014/main" id="{B31526E9-EAFC-4F31-B8BD-123DBB78CB90}"/>
              </a:ext>
            </a:extLst>
          </p:cNvPr>
          <p:cNvPicPr>
            <a:picLocks noGrp="1" noChangeAspect="1"/>
          </p:cNvPicPr>
          <p:nvPr>
            <p:ph idx="1"/>
          </p:nvPr>
        </p:nvPicPr>
        <p:blipFill>
          <a:blip r:embed="rId2"/>
          <a:stretch>
            <a:fillRect/>
          </a:stretch>
        </p:blipFill>
        <p:spPr>
          <a:xfrm>
            <a:off x="1111625" y="0"/>
            <a:ext cx="11080375" cy="6874335"/>
          </a:xfrm>
          <a:prstGeom prst="rect">
            <a:avLst/>
          </a:prstGeom>
        </p:spPr>
      </p:pic>
    </p:spTree>
    <p:extLst>
      <p:ext uri="{BB962C8B-B14F-4D97-AF65-F5344CB8AC3E}">
        <p14:creationId xmlns:p14="http://schemas.microsoft.com/office/powerpoint/2010/main" val="38587029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7B7E6-B9C6-4687-8DE4-1F8D6878DEA1}"/>
              </a:ext>
            </a:extLst>
          </p:cNvPr>
          <p:cNvSpPr>
            <a:spLocks noGrp="1"/>
          </p:cNvSpPr>
          <p:nvPr>
            <p:ph type="title"/>
          </p:nvPr>
        </p:nvSpPr>
        <p:spPr/>
        <p:txBody>
          <a:bodyPr/>
          <a:lstStyle/>
          <a:p>
            <a:r>
              <a:rPr lang="en-US" dirty="0"/>
              <a:t>Elastography</a:t>
            </a:r>
          </a:p>
        </p:txBody>
      </p:sp>
      <p:pic>
        <p:nvPicPr>
          <p:cNvPr id="4" name="Content Placeholder 3">
            <a:extLst>
              <a:ext uri="{FF2B5EF4-FFF2-40B4-BE49-F238E27FC236}">
                <a16:creationId xmlns:a16="http://schemas.microsoft.com/office/drawing/2014/main" id="{4EEFE5F2-A68B-4E4D-85FC-2B4D62CCB2F8}"/>
              </a:ext>
            </a:extLst>
          </p:cNvPr>
          <p:cNvPicPr>
            <a:picLocks noGrp="1" noChangeAspect="1"/>
          </p:cNvPicPr>
          <p:nvPr>
            <p:ph idx="1"/>
          </p:nvPr>
        </p:nvPicPr>
        <p:blipFill>
          <a:blip r:embed="rId2"/>
          <a:stretch>
            <a:fillRect/>
          </a:stretch>
        </p:blipFill>
        <p:spPr>
          <a:xfrm>
            <a:off x="2390274" y="2398712"/>
            <a:ext cx="9256294" cy="4459288"/>
          </a:xfrm>
          <a:prstGeom prst="rect">
            <a:avLst/>
          </a:prstGeom>
        </p:spPr>
      </p:pic>
    </p:spTree>
    <p:extLst>
      <p:ext uri="{BB962C8B-B14F-4D97-AF65-F5344CB8AC3E}">
        <p14:creationId xmlns:p14="http://schemas.microsoft.com/office/powerpoint/2010/main" val="9363189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4C8C-8B92-4DE7-A954-F0A56911317B}"/>
              </a:ext>
            </a:extLst>
          </p:cNvPr>
          <p:cNvSpPr>
            <a:spLocks noGrp="1"/>
          </p:cNvSpPr>
          <p:nvPr>
            <p:ph type="title"/>
          </p:nvPr>
        </p:nvSpPr>
        <p:spPr/>
        <p:txBody>
          <a:bodyPr/>
          <a:lstStyle/>
          <a:p>
            <a:r>
              <a:rPr lang="en-US" dirty="0"/>
              <a:t>Elastography</a:t>
            </a:r>
          </a:p>
        </p:txBody>
      </p:sp>
      <p:pic>
        <p:nvPicPr>
          <p:cNvPr id="4" name="Content Placeholder 3">
            <a:extLst>
              <a:ext uri="{FF2B5EF4-FFF2-40B4-BE49-F238E27FC236}">
                <a16:creationId xmlns:a16="http://schemas.microsoft.com/office/drawing/2014/main" id="{71ECCB4B-88A9-4E37-92AA-7B61BAB69752}"/>
              </a:ext>
            </a:extLst>
          </p:cNvPr>
          <p:cNvPicPr>
            <a:picLocks noGrp="1" noChangeAspect="1"/>
          </p:cNvPicPr>
          <p:nvPr>
            <p:ph idx="1"/>
          </p:nvPr>
        </p:nvPicPr>
        <p:blipFill>
          <a:blip r:embed="rId2"/>
          <a:stretch>
            <a:fillRect/>
          </a:stretch>
        </p:blipFill>
        <p:spPr>
          <a:xfrm>
            <a:off x="2406316" y="2312987"/>
            <a:ext cx="9224210" cy="4713455"/>
          </a:xfrm>
          <a:prstGeom prst="rect">
            <a:avLst/>
          </a:prstGeom>
        </p:spPr>
      </p:pic>
    </p:spTree>
    <p:extLst>
      <p:ext uri="{BB962C8B-B14F-4D97-AF65-F5344CB8AC3E}">
        <p14:creationId xmlns:p14="http://schemas.microsoft.com/office/powerpoint/2010/main" val="2170175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F203A-0EB4-4C06-BE65-62B53D71C4AC}"/>
              </a:ext>
            </a:extLst>
          </p:cNvPr>
          <p:cNvSpPr>
            <a:spLocks noGrp="1"/>
          </p:cNvSpPr>
          <p:nvPr>
            <p:ph type="title"/>
          </p:nvPr>
        </p:nvSpPr>
        <p:spPr/>
        <p:txBody>
          <a:bodyPr/>
          <a:lstStyle/>
          <a:p>
            <a:r>
              <a:rPr lang="en-US" dirty="0"/>
              <a:t>Elastography</a:t>
            </a:r>
          </a:p>
        </p:txBody>
      </p:sp>
      <p:pic>
        <p:nvPicPr>
          <p:cNvPr id="4" name="Content Placeholder 3">
            <a:extLst>
              <a:ext uri="{FF2B5EF4-FFF2-40B4-BE49-F238E27FC236}">
                <a16:creationId xmlns:a16="http://schemas.microsoft.com/office/drawing/2014/main" id="{F4C23E3D-36BF-445E-852F-DA8EA29AD738}"/>
              </a:ext>
            </a:extLst>
          </p:cNvPr>
          <p:cNvPicPr>
            <a:picLocks noGrp="1" noChangeAspect="1"/>
          </p:cNvPicPr>
          <p:nvPr>
            <p:ph idx="1"/>
          </p:nvPr>
        </p:nvPicPr>
        <p:blipFill>
          <a:blip r:embed="rId2"/>
          <a:stretch>
            <a:fillRect/>
          </a:stretch>
        </p:blipFill>
        <p:spPr>
          <a:xfrm>
            <a:off x="2592925" y="2564647"/>
            <a:ext cx="8911687" cy="4654300"/>
          </a:xfrm>
          <a:prstGeom prst="rect">
            <a:avLst/>
          </a:prstGeom>
        </p:spPr>
      </p:pic>
    </p:spTree>
    <p:extLst>
      <p:ext uri="{BB962C8B-B14F-4D97-AF65-F5344CB8AC3E}">
        <p14:creationId xmlns:p14="http://schemas.microsoft.com/office/powerpoint/2010/main" val="314860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AE86-C4F6-4A88-8E83-DA31CA6B840B}"/>
              </a:ext>
            </a:extLst>
          </p:cNvPr>
          <p:cNvSpPr>
            <a:spLocks noGrp="1"/>
          </p:cNvSpPr>
          <p:nvPr>
            <p:ph type="title"/>
          </p:nvPr>
        </p:nvSpPr>
        <p:spPr/>
        <p:txBody>
          <a:bodyPr/>
          <a:lstStyle/>
          <a:p>
            <a:r>
              <a:rPr lang="en-US" dirty="0"/>
              <a:t>Elastography</a:t>
            </a:r>
          </a:p>
        </p:txBody>
      </p:sp>
      <p:sp>
        <p:nvSpPr>
          <p:cNvPr id="3" name="Content Placeholder 2">
            <a:extLst>
              <a:ext uri="{FF2B5EF4-FFF2-40B4-BE49-F238E27FC236}">
                <a16:creationId xmlns:a16="http://schemas.microsoft.com/office/drawing/2014/main" id="{CE768017-52F1-492B-ACC6-B4C3176DB89B}"/>
              </a:ext>
            </a:extLst>
          </p:cNvPr>
          <p:cNvSpPr>
            <a:spLocks noGrp="1"/>
          </p:cNvSpPr>
          <p:nvPr>
            <p:ph idx="1"/>
          </p:nvPr>
        </p:nvSpPr>
        <p:spPr/>
        <p:txBody>
          <a:bodyPr/>
          <a:lstStyle/>
          <a:p>
            <a:r>
              <a:rPr lang="en-US" b="1" dirty="0"/>
              <a:t>ultrasound </a:t>
            </a:r>
            <a:r>
              <a:rPr lang="en-US" b="1" dirty="0">
                <a:solidFill>
                  <a:schemeClr val="accent6">
                    <a:lumMod val="50000"/>
                  </a:schemeClr>
                </a:solidFill>
              </a:rPr>
              <a:t>shear wave </a:t>
            </a:r>
            <a:r>
              <a:rPr lang="en-US" b="1" dirty="0"/>
              <a:t>elastography in adenomyosis diagnosis. It is a sufficiently </a:t>
            </a:r>
            <a:r>
              <a:rPr lang="en-US" b="1" dirty="0">
                <a:solidFill>
                  <a:srgbClr val="FF0000"/>
                </a:solidFill>
              </a:rPr>
              <a:t>accurate</a:t>
            </a:r>
            <a:r>
              <a:rPr lang="en-US" b="1" dirty="0"/>
              <a:t> primary noninvasive method for the diagnosis of </a:t>
            </a:r>
            <a:r>
              <a:rPr lang="en-US" b="1" dirty="0">
                <a:solidFill>
                  <a:srgbClr val="FF0000"/>
                </a:solidFill>
              </a:rPr>
              <a:t>adenomyosis</a:t>
            </a:r>
            <a:r>
              <a:rPr lang="en-US" b="1" dirty="0"/>
              <a:t> in clinically suspicious cases. </a:t>
            </a:r>
            <a:br>
              <a:rPr lang="en-US" b="1" dirty="0"/>
            </a:br>
            <a:endParaRPr lang="en-US" b="1" dirty="0"/>
          </a:p>
          <a:p>
            <a:r>
              <a:rPr lang="en-US" b="1" dirty="0"/>
              <a:t>sensitivity:</a:t>
            </a:r>
            <a:r>
              <a:rPr lang="en-US" b="1" dirty="0">
                <a:solidFill>
                  <a:srgbClr val="FF0000"/>
                </a:solidFill>
              </a:rPr>
              <a:t>89.7</a:t>
            </a:r>
          </a:p>
          <a:p>
            <a:r>
              <a:rPr lang="en-US" b="1" dirty="0"/>
              <a:t>specificity :</a:t>
            </a:r>
            <a:r>
              <a:rPr lang="en-US" b="1" dirty="0">
                <a:solidFill>
                  <a:srgbClr val="FF0000"/>
                </a:solidFill>
              </a:rPr>
              <a:t>92.9%</a:t>
            </a:r>
            <a:br>
              <a:rPr lang="en-US" b="1" dirty="0"/>
            </a:br>
            <a:endParaRPr lang="en-US" b="1" dirty="0"/>
          </a:p>
        </p:txBody>
      </p:sp>
    </p:spTree>
    <p:extLst>
      <p:ext uri="{BB962C8B-B14F-4D97-AF65-F5344CB8AC3E}">
        <p14:creationId xmlns:p14="http://schemas.microsoft.com/office/powerpoint/2010/main" val="40877397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B29B-A39A-44BB-AAFC-374492AC9584}"/>
              </a:ext>
            </a:extLst>
          </p:cNvPr>
          <p:cNvSpPr>
            <a:spLocks noGrp="1"/>
          </p:cNvSpPr>
          <p:nvPr>
            <p:ph type="title"/>
          </p:nvPr>
        </p:nvSpPr>
        <p:spPr/>
        <p:txBody>
          <a:bodyPr/>
          <a:lstStyle/>
          <a:p>
            <a:r>
              <a:rPr lang="en-US" dirty="0"/>
              <a:t>Elastography</a:t>
            </a:r>
          </a:p>
        </p:txBody>
      </p:sp>
      <p:sp>
        <p:nvSpPr>
          <p:cNvPr id="3" name="Content Placeholder 2">
            <a:extLst>
              <a:ext uri="{FF2B5EF4-FFF2-40B4-BE49-F238E27FC236}">
                <a16:creationId xmlns:a16="http://schemas.microsoft.com/office/drawing/2014/main" id="{4B463600-4510-467D-BE36-608D0F46AC69}"/>
              </a:ext>
            </a:extLst>
          </p:cNvPr>
          <p:cNvSpPr>
            <a:spLocks noGrp="1"/>
          </p:cNvSpPr>
          <p:nvPr>
            <p:ph idx="1"/>
          </p:nvPr>
        </p:nvSpPr>
        <p:spPr/>
        <p:txBody>
          <a:bodyPr/>
          <a:lstStyle/>
          <a:p>
            <a:r>
              <a:rPr lang="en-US" b="1" dirty="0"/>
              <a:t>B-mode imaging based on </a:t>
            </a:r>
            <a:r>
              <a:rPr lang="en-US" b="1" dirty="0">
                <a:solidFill>
                  <a:srgbClr val="FF0000"/>
                </a:solidFill>
              </a:rPr>
              <a:t>subjective</a:t>
            </a:r>
            <a:r>
              <a:rPr lang="en-US" b="1" dirty="0"/>
              <a:t> evaluation alone.</a:t>
            </a:r>
          </a:p>
          <a:p>
            <a:endParaRPr lang="en-US" b="1" dirty="0"/>
          </a:p>
          <a:p>
            <a:r>
              <a:rPr lang="en-US" b="1" dirty="0"/>
              <a:t> shear wave elastography, it seems possible to obtain statistically significant,</a:t>
            </a:r>
            <a:br>
              <a:rPr lang="en-US" b="1" dirty="0"/>
            </a:br>
            <a:r>
              <a:rPr lang="en-US" b="1" dirty="0">
                <a:solidFill>
                  <a:srgbClr val="FF0000"/>
                </a:solidFill>
              </a:rPr>
              <a:t>objective</a:t>
            </a:r>
            <a:r>
              <a:rPr lang="en-US" b="1" dirty="0"/>
              <a:t> information whilst </a:t>
            </a:r>
            <a:r>
              <a:rPr lang="en-US" b="1" dirty="0">
                <a:solidFill>
                  <a:srgbClr val="0070C0"/>
                </a:solidFill>
              </a:rPr>
              <a:t>reducing inter-operator variability</a:t>
            </a:r>
            <a:r>
              <a:rPr lang="en-US" b="1" dirty="0"/>
              <a:t>. </a:t>
            </a:r>
            <a:br>
              <a:rPr lang="en-US" b="1" dirty="0"/>
            </a:br>
            <a:endParaRPr lang="en-US" b="1" dirty="0"/>
          </a:p>
        </p:txBody>
      </p:sp>
    </p:spTree>
    <p:extLst>
      <p:ext uri="{BB962C8B-B14F-4D97-AF65-F5344CB8AC3E}">
        <p14:creationId xmlns:p14="http://schemas.microsoft.com/office/powerpoint/2010/main" val="6542165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45" y="516476"/>
            <a:ext cx="5039018" cy="333069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2311" y="516476"/>
            <a:ext cx="5265537" cy="333069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0918" y="3847171"/>
            <a:ext cx="5982535" cy="2922862"/>
          </a:xfrm>
          <a:prstGeom prst="rect">
            <a:avLst/>
          </a:prstGeom>
        </p:spPr>
      </p:pic>
    </p:spTree>
    <p:extLst>
      <p:ext uri="{BB962C8B-B14F-4D97-AF65-F5344CB8AC3E}">
        <p14:creationId xmlns:p14="http://schemas.microsoft.com/office/powerpoint/2010/main" val="219745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02" y="976926"/>
            <a:ext cx="5944430" cy="452500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249" y="334537"/>
            <a:ext cx="4373136" cy="25647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249" y="3713356"/>
            <a:ext cx="4373136" cy="2575931"/>
          </a:xfrm>
          <a:prstGeom prst="rect">
            <a:avLst/>
          </a:prstGeom>
        </p:spPr>
      </p:pic>
    </p:spTree>
    <p:extLst>
      <p:ext uri="{BB962C8B-B14F-4D97-AF65-F5344CB8AC3E}">
        <p14:creationId xmlns:p14="http://schemas.microsoft.com/office/powerpoint/2010/main" val="304791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4ADA2-6A8D-460C-A537-AE90A3107F9F}"/>
              </a:ext>
            </a:extLst>
          </p:cNvPr>
          <p:cNvSpPr>
            <a:spLocks noGrp="1"/>
          </p:cNvSpPr>
          <p:nvPr>
            <p:ph type="title"/>
          </p:nvPr>
        </p:nvSpPr>
        <p:spPr/>
        <p:txBody>
          <a:bodyPr/>
          <a:lstStyle/>
          <a:p>
            <a:r>
              <a:rPr lang="en-US" dirty="0"/>
              <a:t>Elastography</a:t>
            </a:r>
          </a:p>
        </p:txBody>
      </p:sp>
      <p:sp>
        <p:nvSpPr>
          <p:cNvPr id="3" name="Content Placeholder 2">
            <a:extLst>
              <a:ext uri="{FF2B5EF4-FFF2-40B4-BE49-F238E27FC236}">
                <a16:creationId xmlns:a16="http://schemas.microsoft.com/office/drawing/2014/main" id="{674E77D3-9C89-4DA8-860D-D9060A5354D2}"/>
              </a:ext>
            </a:extLst>
          </p:cNvPr>
          <p:cNvSpPr>
            <a:spLocks noGrp="1"/>
          </p:cNvSpPr>
          <p:nvPr>
            <p:ph idx="1"/>
          </p:nvPr>
        </p:nvSpPr>
        <p:spPr/>
        <p:txBody>
          <a:bodyPr/>
          <a:lstStyle/>
          <a:p>
            <a:r>
              <a:rPr lang="en-US" b="1" dirty="0"/>
              <a:t>TVUS SWE did not distinguish adenomyosis from leiomyoma</a:t>
            </a:r>
          </a:p>
          <a:p>
            <a:endParaRPr lang="en-US" b="1" dirty="0"/>
          </a:p>
          <a:p>
            <a:r>
              <a:rPr lang="en-US" b="1" dirty="0"/>
              <a:t>However, our pilot study demonstrated that myometrial SWVs were higher in </a:t>
            </a:r>
            <a:r>
              <a:rPr lang="en-US" b="1" dirty="0" err="1"/>
              <a:t>uteriwith</a:t>
            </a:r>
            <a:r>
              <a:rPr lang="en-US" b="1" dirty="0"/>
              <a:t> adenomyosis and leiomyomas than in uteri with myometrium with no </a:t>
            </a:r>
            <a:r>
              <a:rPr lang="en-US" b="1" dirty="0" err="1"/>
              <a:t>abnor-malities</a:t>
            </a:r>
            <a:r>
              <a:rPr lang="en-US" b="1" dirty="0"/>
              <a:t> </a:t>
            </a:r>
            <a:r>
              <a:rPr lang="en-US" b="1" dirty="0">
                <a:solidFill>
                  <a:srgbClr val="FF0000"/>
                </a:solidFill>
              </a:rPr>
              <a:t>suggesting a potential role for SWE in treatment response assessment</a:t>
            </a:r>
          </a:p>
        </p:txBody>
      </p:sp>
    </p:spTree>
    <p:extLst>
      <p:ext uri="{BB962C8B-B14F-4D97-AF65-F5344CB8AC3E}">
        <p14:creationId xmlns:p14="http://schemas.microsoft.com/office/powerpoint/2010/main" val="14340116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MRI</a:t>
            </a:r>
          </a:p>
        </p:txBody>
      </p:sp>
      <p:sp>
        <p:nvSpPr>
          <p:cNvPr id="3" name="Content Placeholder 2"/>
          <p:cNvSpPr>
            <a:spLocks noGrp="1"/>
          </p:cNvSpPr>
          <p:nvPr>
            <p:ph idx="1"/>
          </p:nvPr>
        </p:nvSpPr>
        <p:spPr>
          <a:xfrm>
            <a:off x="2589212" y="1670756"/>
            <a:ext cx="8915400" cy="4854222"/>
          </a:xfrm>
        </p:spPr>
        <p:txBody>
          <a:bodyPr>
            <a:normAutofit/>
          </a:bodyPr>
          <a:lstStyle/>
          <a:p>
            <a:pPr marL="0" indent="0">
              <a:buNone/>
            </a:pPr>
            <a:r>
              <a:rPr lang="en-US" b="1" dirty="0"/>
              <a:t>Pelvic MRI is the modality to diagnose and </a:t>
            </a:r>
            <a:r>
              <a:rPr lang="en-US" b="1" dirty="0" err="1"/>
              <a:t>characterise</a:t>
            </a:r>
            <a:r>
              <a:rPr lang="en-US" b="1" dirty="0"/>
              <a:t> adenomyosis, </a:t>
            </a:r>
          </a:p>
          <a:p>
            <a:pPr marL="0" indent="0">
              <a:buNone/>
            </a:pPr>
            <a:endParaRPr lang="en-US" b="1" dirty="0"/>
          </a:p>
          <a:p>
            <a:pPr marL="0" indent="0">
              <a:buNone/>
            </a:pPr>
            <a:r>
              <a:rPr lang="en-US" b="1" dirty="0"/>
              <a:t> </a:t>
            </a:r>
            <a:r>
              <a:rPr lang="en-US" sz="2400" b="1" dirty="0">
                <a:solidFill>
                  <a:srgbClr val="FF0000"/>
                </a:solidFill>
              </a:rPr>
              <a:t>T2</a:t>
            </a:r>
            <a:r>
              <a:rPr lang="en-US" b="1" dirty="0">
                <a:solidFill>
                  <a:srgbClr val="FF0000"/>
                </a:solidFill>
              </a:rPr>
              <a:t> weighted images </a:t>
            </a:r>
            <a:r>
              <a:rPr lang="en-US" b="1" dirty="0"/>
              <a:t>(</a:t>
            </a:r>
            <a:r>
              <a:rPr lang="en-US" b="1" dirty="0">
                <a:solidFill>
                  <a:schemeClr val="accent6">
                    <a:lumMod val="50000"/>
                  </a:schemeClr>
                </a:solidFill>
              </a:rPr>
              <a:t>sagittal and axial</a:t>
            </a:r>
            <a:r>
              <a:rPr lang="en-US" b="1" dirty="0">
                <a:solidFill>
                  <a:srgbClr val="FF0000"/>
                </a:solidFill>
              </a:rPr>
              <a:t>) are most usefu</a:t>
            </a:r>
            <a:r>
              <a:rPr lang="en-US" b="1" dirty="0"/>
              <a:t>l. </a:t>
            </a:r>
          </a:p>
          <a:p>
            <a:pPr marL="0" indent="0">
              <a:buNone/>
            </a:pPr>
            <a:endParaRPr lang="en-US" b="1" dirty="0"/>
          </a:p>
          <a:p>
            <a:pPr marL="0" indent="0">
              <a:buNone/>
            </a:pPr>
            <a:r>
              <a:rPr lang="en-US" b="1" dirty="0"/>
              <a:t>MRI has a sensitivity of </a:t>
            </a:r>
            <a:r>
              <a:rPr lang="en-US" b="1" dirty="0">
                <a:solidFill>
                  <a:schemeClr val="accent6">
                    <a:lumMod val="50000"/>
                  </a:schemeClr>
                </a:solidFill>
              </a:rPr>
              <a:t>78-88</a:t>
            </a:r>
            <a:r>
              <a:rPr lang="en-US" b="1" dirty="0"/>
              <a:t>% and a specificity of </a:t>
            </a:r>
            <a:r>
              <a:rPr lang="en-US" b="1" dirty="0">
                <a:solidFill>
                  <a:schemeClr val="accent6">
                    <a:lumMod val="50000"/>
                  </a:schemeClr>
                </a:solidFill>
              </a:rPr>
              <a:t>67-93</a:t>
            </a:r>
            <a:r>
              <a:rPr lang="en-US" b="1" dirty="0"/>
              <a:t>% .</a:t>
            </a:r>
          </a:p>
          <a:p>
            <a:pPr marL="0" indent="0">
              <a:buNone/>
            </a:pPr>
            <a:endParaRPr lang="en-US" b="1" dirty="0"/>
          </a:p>
          <a:p>
            <a:pPr marL="0" indent="0">
              <a:buNone/>
            </a:pPr>
            <a:r>
              <a:rPr lang="en-US" b="1" dirty="0"/>
              <a:t>The most easily </a:t>
            </a:r>
            <a:r>
              <a:rPr lang="en-US" b="1" dirty="0" err="1"/>
              <a:t>recognised</a:t>
            </a:r>
            <a:r>
              <a:rPr lang="en-US" b="1" dirty="0"/>
              <a:t> feature is thickening of the </a:t>
            </a:r>
            <a:r>
              <a:rPr lang="en-US" b="1" dirty="0">
                <a:solidFill>
                  <a:schemeClr val="accent6">
                    <a:lumMod val="50000"/>
                  </a:schemeClr>
                </a:solidFill>
              </a:rPr>
              <a:t>junctional zone </a:t>
            </a:r>
            <a:r>
              <a:rPr lang="en-US" b="1" dirty="0"/>
              <a:t>of the uterus to more than </a:t>
            </a:r>
            <a:r>
              <a:rPr lang="en-US" b="1" dirty="0">
                <a:solidFill>
                  <a:schemeClr val="accent6">
                    <a:lumMod val="50000"/>
                  </a:schemeClr>
                </a:solidFill>
              </a:rPr>
              <a:t>12 mm, </a:t>
            </a:r>
            <a:r>
              <a:rPr lang="en-US" b="1" dirty="0"/>
              <a:t>either diffusely or focally (normal junctional zone thickness is up to ~5 mm) </a:t>
            </a:r>
            <a:r>
              <a:rPr lang="en-US" b="1" baseline="30000" dirty="0"/>
              <a:t>.</a:t>
            </a:r>
            <a:endParaRPr lang="en-US" b="1" dirty="0"/>
          </a:p>
          <a:p>
            <a:endParaRPr lang="en-US" dirty="0"/>
          </a:p>
        </p:txBody>
      </p:sp>
    </p:spTree>
    <p:extLst>
      <p:ext uri="{BB962C8B-B14F-4D97-AF65-F5344CB8AC3E}">
        <p14:creationId xmlns:p14="http://schemas.microsoft.com/office/powerpoint/2010/main" val="2348572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BFDC3-70C5-47E3-BBE3-26E53EBA9B26}"/>
              </a:ext>
            </a:extLst>
          </p:cNvPr>
          <p:cNvSpPr>
            <a:spLocks noGrp="1"/>
          </p:cNvSpPr>
          <p:nvPr>
            <p:ph type="title"/>
          </p:nvPr>
        </p:nvSpPr>
        <p:spPr/>
        <p:txBody>
          <a:bodyPr/>
          <a:lstStyle/>
          <a:p>
            <a:r>
              <a:rPr lang="en-US" b="1" dirty="0"/>
              <a:t>MRI</a:t>
            </a:r>
            <a:endParaRPr lang="en-US" dirty="0"/>
          </a:p>
        </p:txBody>
      </p:sp>
      <p:sp>
        <p:nvSpPr>
          <p:cNvPr id="3" name="Content Placeholder 2">
            <a:extLst>
              <a:ext uri="{FF2B5EF4-FFF2-40B4-BE49-F238E27FC236}">
                <a16:creationId xmlns:a16="http://schemas.microsoft.com/office/drawing/2014/main" id="{22E73F4C-ACCF-4821-BF17-4A40C239B40E}"/>
              </a:ext>
            </a:extLst>
          </p:cNvPr>
          <p:cNvSpPr>
            <a:spLocks noGrp="1"/>
          </p:cNvSpPr>
          <p:nvPr>
            <p:ph idx="1"/>
          </p:nvPr>
        </p:nvSpPr>
        <p:spPr/>
        <p:txBody>
          <a:bodyPr>
            <a:normAutofit lnSpcReduction="10000"/>
          </a:bodyPr>
          <a:lstStyle/>
          <a:p>
            <a:r>
              <a:rPr lang="en-US" b="1" dirty="0"/>
              <a:t>T2</a:t>
            </a:r>
            <a:endParaRPr lang="en-US" dirty="0"/>
          </a:p>
          <a:p>
            <a:pPr lvl="1"/>
            <a:r>
              <a:rPr lang="en-US" b="1" dirty="0"/>
              <a:t>typically a region of adenomyosis appears as </a:t>
            </a:r>
            <a:r>
              <a:rPr lang="en-US" b="1" dirty="0">
                <a:solidFill>
                  <a:schemeClr val="accent6">
                    <a:lumMod val="50000"/>
                  </a:schemeClr>
                </a:solidFill>
              </a:rPr>
              <a:t>an ill-defined ovoid/diffuse </a:t>
            </a:r>
            <a:r>
              <a:rPr lang="en-US" b="1" dirty="0"/>
              <a:t>region of </a:t>
            </a:r>
            <a:r>
              <a:rPr lang="en-US" b="1" dirty="0">
                <a:solidFill>
                  <a:schemeClr val="accent6">
                    <a:lumMod val="50000"/>
                  </a:schemeClr>
                </a:solidFill>
              </a:rPr>
              <a:t>thickening</a:t>
            </a:r>
            <a:r>
              <a:rPr lang="en-US" b="1" dirty="0"/>
              <a:t>, often with small </a:t>
            </a:r>
            <a:r>
              <a:rPr lang="en-US" b="1" dirty="0">
                <a:solidFill>
                  <a:schemeClr val="accent6">
                    <a:lumMod val="50000"/>
                  </a:schemeClr>
                </a:solidFill>
              </a:rPr>
              <a:t>high T2 signal </a:t>
            </a:r>
            <a:r>
              <a:rPr lang="en-US" b="1" dirty="0"/>
              <a:t>regions representing small regions of </a:t>
            </a:r>
            <a:r>
              <a:rPr lang="en-US" b="1" dirty="0">
                <a:solidFill>
                  <a:schemeClr val="accent6">
                    <a:lumMod val="50000"/>
                  </a:schemeClr>
                </a:solidFill>
              </a:rPr>
              <a:t>cystic change</a:t>
            </a:r>
          </a:p>
          <a:p>
            <a:pPr lvl="1"/>
            <a:r>
              <a:rPr lang="en-US" b="1" dirty="0"/>
              <a:t>the region may also have a </a:t>
            </a:r>
            <a:r>
              <a:rPr lang="en-US" b="1" dirty="0">
                <a:solidFill>
                  <a:schemeClr val="accent6">
                    <a:lumMod val="50000"/>
                  </a:schemeClr>
                </a:solidFill>
              </a:rPr>
              <a:t>striated appearance </a:t>
            </a:r>
            <a:r>
              <a:rPr lang="en-US" b="1" baseline="30000" dirty="0"/>
              <a:t>5</a:t>
            </a:r>
            <a:r>
              <a:rPr lang="en-US" b="1" dirty="0"/>
              <a:t> </a:t>
            </a:r>
          </a:p>
          <a:p>
            <a:r>
              <a:rPr lang="en-US" b="1" dirty="0"/>
              <a:t>T1</a:t>
            </a:r>
          </a:p>
          <a:p>
            <a:pPr lvl="1"/>
            <a:r>
              <a:rPr lang="en-US" b="1" dirty="0">
                <a:solidFill>
                  <a:schemeClr val="accent6">
                    <a:lumMod val="50000"/>
                  </a:schemeClr>
                </a:solidFill>
              </a:rPr>
              <a:t>foci of high T1 signal </a:t>
            </a:r>
            <a:r>
              <a:rPr lang="en-US" b="1" dirty="0"/>
              <a:t>are often seen, indicating menstrual </a:t>
            </a:r>
            <a:r>
              <a:rPr lang="en-US" b="1" dirty="0" err="1">
                <a:solidFill>
                  <a:schemeClr val="accent6">
                    <a:lumMod val="50000"/>
                  </a:schemeClr>
                </a:solidFill>
              </a:rPr>
              <a:t>haemorrhage</a:t>
            </a:r>
            <a:r>
              <a:rPr lang="en-US" b="1" dirty="0"/>
              <a:t> into the ectopic endometrial tissues </a:t>
            </a:r>
            <a:r>
              <a:rPr lang="en-US" b="1" baseline="30000" dirty="0"/>
              <a:t>7</a:t>
            </a:r>
            <a:r>
              <a:rPr lang="en-US" b="1" dirty="0"/>
              <a:t> </a:t>
            </a:r>
          </a:p>
          <a:p>
            <a:r>
              <a:rPr lang="en-US" b="1" dirty="0"/>
              <a:t>T1 C+ (</a:t>
            </a:r>
            <a:r>
              <a:rPr lang="en-US" b="1" dirty="0" err="1"/>
              <a:t>Gd</a:t>
            </a:r>
            <a:r>
              <a:rPr lang="en-US" b="1" dirty="0"/>
              <a:t>)</a:t>
            </a:r>
          </a:p>
          <a:p>
            <a:pPr lvl="1"/>
            <a:r>
              <a:rPr lang="en-US" b="1" dirty="0"/>
              <a:t>contrast enhanced MR evaluation is usually </a:t>
            </a:r>
            <a:r>
              <a:rPr lang="en-US" b="1" dirty="0">
                <a:solidFill>
                  <a:schemeClr val="accent6">
                    <a:lumMod val="50000"/>
                  </a:schemeClr>
                </a:solidFill>
              </a:rPr>
              <a:t>not indicated</a:t>
            </a:r>
            <a:r>
              <a:rPr lang="en-US" b="1" dirty="0"/>
              <a:t> for evaluation of adenomyosis, however, if performed, it shows </a:t>
            </a:r>
            <a:r>
              <a:rPr lang="en-US" b="1" dirty="0">
                <a:solidFill>
                  <a:schemeClr val="accent6">
                    <a:lumMod val="50000"/>
                  </a:schemeClr>
                </a:solidFill>
              </a:rPr>
              <a:t>enhancement</a:t>
            </a:r>
            <a:r>
              <a:rPr lang="en-US" b="1" dirty="0"/>
              <a:t> of the ectopic endometrial glands</a:t>
            </a:r>
          </a:p>
          <a:p>
            <a:endParaRPr lang="en-US" dirty="0"/>
          </a:p>
        </p:txBody>
      </p:sp>
    </p:spTree>
    <p:extLst>
      <p:ext uri="{BB962C8B-B14F-4D97-AF65-F5344CB8AC3E}">
        <p14:creationId xmlns:p14="http://schemas.microsoft.com/office/powerpoint/2010/main" val="2686304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18B4B-DB62-4C7F-B52A-DC440C0EBC5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193CB00-24AC-4438-B4A2-06FA6DAE29C7}"/>
              </a:ext>
            </a:extLst>
          </p:cNvPr>
          <p:cNvPicPr>
            <a:picLocks noGrp="1" noChangeAspect="1"/>
          </p:cNvPicPr>
          <p:nvPr>
            <p:ph idx="1"/>
          </p:nvPr>
        </p:nvPicPr>
        <p:blipFill>
          <a:blip r:embed="rId2"/>
          <a:stretch>
            <a:fillRect/>
          </a:stretch>
        </p:blipFill>
        <p:spPr>
          <a:xfrm>
            <a:off x="2678597" y="2133600"/>
            <a:ext cx="8736631" cy="3778250"/>
          </a:xfrm>
          <a:prstGeom prst="rect">
            <a:avLst/>
          </a:prstGeom>
        </p:spPr>
      </p:pic>
    </p:spTree>
    <p:extLst>
      <p:ext uri="{BB962C8B-B14F-4D97-AF65-F5344CB8AC3E}">
        <p14:creationId xmlns:p14="http://schemas.microsoft.com/office/powerpoint/2010/main" val="12164292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990" y="546410"/>
            <a:ext cx="11340790" cy="5698273"/>
          </a:xfrm>
          <a:prstGeom prst="rect">
            <a:avLst/>
          </a:prstGeom>
        </p:spPr>
      </p:pic>
    </p:spTree>
    <p:extLst>
      <p:ext uri="{BB962C8B-B14F-4D97-AF65-F5344CB8AC3E}">
        <p14:creationId xmlns:p14="http://schemas.microsoft.com/office/powerpoint/2010/main" val="317871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166" y="523469"/>
            <a:ext cx="10816683" cy="5999994"/>
          </a:xfrm>
          <a:prstGeom prst="rect">
            <a:avLst/>
          </a:prstGeom>
        </p:spPr>
      </p:pic>
    </p:spTree>
    <p:extLst>
      <p:ext uri="{BB962C8B-B14F-4D97-AF65-F5344CB8AC3E}">
        <p14:creationId xmlns:p14="http://schemas.microsoft.com/office/powerpoint/2010/main" val="88782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289" y="624110"/>
            <a:ext cx="9969323" cy="1509490"/>
          </a:xfrm>
        </p:spPr>
        <p:txBody>
          <a:bodyPr>
            <a:noAutofit/>
          </a:bodyPr>
          <a:lstStyle/>
          <a:p>
            <a:r>
              <a:rPr lang="en-US" sz="1400" dirty="0" err="1"/>
              <a:t>Adenomyosis</a:t>
            </a:r>
            <a:r>
              <a:rPr lang="en-US" sz="1400" dirty="0"/>
              <a:t> in a 46-year-old woman. </a:t>
            </a:r>
            <a:r>
              <a:rPr lang="en-US" sz="1400" b="1" dirty="0"/>
              <a:t>(</a:t>
            </a:r>
            <a:r>
              <a:rPr lang="en-US" sz="1400" b="1" dirty="0">
                <a:solidFill>
                  <a:schemeClr val="accent6">
                    <a:lumMod val="50000"/>
                  </a:schemeClr>
                </a:solidFill>
              </a:rPr>
              <a:t>a) Sagittal T2-weighted </a:t>
            </a:r>
            <a:r>
              <a:rPr lang="en-US" sz="1400" dirty="0"/>
              <a:t>fast spin-echo MR image shows an </a:t>
            </a:r>
            <a:r>
              <a:rPr lang="en-US" sz="1400" b="1" dirty="0"/>
              <a:t>enlarged</a:t>
            </a:r>
            <a:r>
              <a:rPr lang="en-US" sz="1400" dirty="0"/>
              <a:t> </a:t>
            </a:r>
            <a:r>
              <a:rPr lang="en-US" sz="1400" b="1" dirty="0"/>
              <a:t>uterus </a:t>
            </a:r>
            <a:r>
              <a:rPr lang="en-US" sz="1400" dirty="0"/>
              <a:t>with </a:t>
            </a:r>
            <a:r>
              <a:rPr lang="en-US" sz="1400" dirty="0">
                <a:solidFill>
                  <a:schemeClr val="accent6">
                    <a:lumMod val="50000"/>
                  </a:schemeClr>
                </a:solidFill>
              </a:rPr>
              <a:t>an </a:t>
            </a:r>
            <a:r>
              <a:rPr lang="en-US" sz="1400" b="1" dirty="0">
                <a:solidFill>
                  <a:schemeClr val="accent6">
                    <a:lumMod val="50000"/>
                  </a:schemeClr>
                </a:solidFill>
              </a:rPr>
              <a:t>ill-defined low-signal-intensity lesion </a:t>
            </a:r>
            <a:r>
              <a:rPr lang="en-US" sz="1400" b="1" dirty="0"/>
              <a:t>(arrow) in the posterior myometrium</a:t>
            </a:r>
            <a:r>
              <a:rPr lang="en-US" sz="1400" dirty="0"/>
              <a:t>. The lesion contains multiple small high-signal-intensity areas, which represent </a:t>
            </a:r>
            <a:r>
              <a:rPr lang="en-US" sz="1400" b="1" dirty="0"/>
              <a:t>ectopic endometrial tissue and small cysts</a:t>
            </a:r>
            <a:r>
              <a:rPr lang="en-US" sz="1400" dirty="0"/>
              <a:t>. </a:t>
            </a:r>
            <a:r>
              <a:rPr lang="en-US" sz="1400" b="1" dirty="0"/>
              <a:t>(b)</a:t>
            </a:r>
            <a:r>
              <a:rPr lang="en-US" sz="1400" dirty="0"/>
              <a:t> </a:t>
            </a:r>
            <a:r>
              <a:rPr lang="en-US" sz="1400" b="1" dirty="0">
                <a:solidFill>
                  <a:schemeClr val="accent6">
                    <a:lumMod val="50000"/>
                  </a:schemeClr>
                </a:solidFill>
              </a:rPr>
              <a:t>Sagittal T1-weighted </a:t>
            </a:r>
            <a:r>
              <a:rPr lang="en-US" sz="1400" dirty="0"/>
              <a:t>spin-echo MR image </a:t>
            </a:r>
            <a:r>
              <a:rPr lang="en-US" sz="1400" b="1" dirty="0"/>
              <a:t>shows high-signal-intensity spots </a:t>
            </a:r>
            <a:r>
              <a:rPr lang="en-US" sz="1400" dirty="0"/>
              <a:t>(arrow), which correspond to some of the small high-signal-intensity areas seen on the T2-weighted image. The high-signal-intensity spots represent hemorrhage within the ectopic endometrial tissue.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0316" y="2348089"/>
            <a:ext cx="4010881" cy="37782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178" y="2257777"/>
            <a:ext cx="4820140" cy="3778251"/>
          </a:xfrm>
          <a:prstGeom prst="rect">
            <a:avLst/>
          </a:prstGeom>
        </p:spPr>
      </p:pic>
    </p:spTree>
    <p:extLst>
      <p:ext uri="{BB962C8B-B14F-4D97-AF65-F5344CB8AC3E}">
        <p14:creationId xmlns:p14="http://schemas.microsoft.com/office/powerpoint/2010/main" val="12961324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878" y="622300"/>
            <a:ext cx="5054600" cy="5613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7822" y="622300"/>
            <a:ext cx="5034845" cy="5613400"/>
          </a:xfrm>
          <a:prstGeom prst="rect">
            <a:avLst/>
          </a:prstGeom>
        </p:spPr>
      </p:pic>
    </p:spTree>
    <p:extLst>
      <p:ext uri="{BB962C8B-B14F-4D97-AF65-F5344CB8AC3E}">
        <p14:creationId xmlns:p14="http://schemas.microsoft.com/office/powerpoint/2010/main" val="298991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MRI</a:t>
            </a:r>
            <a:endParaRPr lang="en-US" dirty="0"/>
          </a:p>
        </p:txBody>
      </p:sp>
      <p:sp>
        <p:nvSpPr>
          <p:cNvPr id="3" name="Content Placeholder 2"/>
          <p:cNvSpPr>
            <a:spLocks noGrp="1"/>
          </p:cNvSpPr>
          <p:nvPr>
            <p:ph idx="1"/>
          </p:nvPr>
        </p:nvSpPr>
        <p:spPr/>
        <p:txBody>
          <a:bodyPr/>
          <a:lstStyle/>
          <a:p>
            <a:r>
              <a:rPr lang="en-US" b="1" dirty="0"/>
              <a:t>At diffusion-weighted imaging(DWI), </a:t>
            </a:r>
          </a:p>
          <a:p>
            <a:r>
              <a:rPr lang="en-US" b="1" dirty="0"/>
              <a:t>adenomyosis has </a:t>
            </a:r>
            <a:r>
              <a:rPr lang="en-US" b="1" dirty="0">
                <a:solidFill>
                  <a:schemeClr val="accent6">
                    <a:lumMod val="50000"/>
                  </a:schemeClr>
                </a:solidFill>
              </a:rPr>
              <a:t>low to intermediate signal </a:t>
            </a:r>
            <a:r>
              <a:rPr lang="en-US" b="1" dirty="0"/>
              <a:t>intensity, a finding consistent with its benign, </a:t>
            </a:r>
            <a:r>
              <a:rPr lang="en-US" b="1" dirty="0">
                <a:solidFill>
                  <a:schemeClr val="accent6">
                    <a:lumMod val="50000"/>
                  </a:schemeClr>
                </a:solidFill>
              </a:rPr>
              <a:t>nonneoplastic</a:t>
            </a:r>
            <a:r>
              <a:rPr lang="en-US" b="1" dirty="0"/>
              <a:t> nature However, there is no direct correlation between signal intensity at diffusion-weighted imaging and malignancy; </a:t>
            </a:r>
            <a:r>
              <a:rPr lang="en-US" b="1" dirty="0">
                <a:solidFill>
                  <a:schemeClr val="accent6">
                    <a:lumMod val="50000"/>
                  </a:schemeClr>
                </a:solidFill>
              </a:rPr>
              <a:t>most malignant tumors have very high signal intensity at diffusion-weighted </a:t>
            </a:r>
            <a:r>
              <a:rPr lang="en-US" b="1" dirty="0"/>
              <a:t>imaging, a finding that reflects the long T2 relaxation time and restricted diffusion due to high cellularity.</a:t>
            </a:r>
          </a:p>
        </p:txBody>
      </p:sp>
    </p:spTree>
    <p:extLst>
      <p:ext uri="{BB962C8B-B14F-4D97-AF65-F5344CB8AC3E}">
        <p14:creationId xmlns:p14="http://schemas.microsoft.com/office/powerpoint/2010/main" val="16383802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600" dirty="0" err="1"/>
              <a:t>Adenomyosis</a:t>
            </a:r>
            <a:r>
              <a:rPr lang="en-US" sz="1600" dirty="0"/>
              <a:t> in a 42-year-old woman. </a:t>
            </a:r>
            <a:r>
              <a:rPr lang="en-US" sz="1600" b="1" dirty="0"/>
              <a:t>(a)</a:t>
            </a:r>
            <a:r>
              <a:rPr lang="en-US" sz="1600" dirty="0"/>
              <a:t> Sagittal </a:t>
            </a:r>
            <a:r>
              <a:rPr lang="en-US" sz="1600" b="1" dirty="0">
                <a:solidFill>
                  <a:schemeClr val="accent6">
                    <a:lumMod val="50000"/>
                  </a:schemeClr>
                </a:solidFill>
              </a:rPr>
              <a:t>diffusion-weighted echo-planar </a:t>
            </a:r>
            <a:r>
              <a:rPr lang="en-US" sz="1600" dirty="0"/>
              <a:t>MR image (</a:t>
            </a:r>
            <a:r>
              <a:rPr lang="en-US" sz="1600" i="1" dirty="0"/>
              <a:t>b</a:t>
            </a:r>
            <a:r>
              <a:rPr lang="en-US" sz="1600" dirty="0"/>
              <a:t> = 800 sec/mm</a:t>
            </a:r>
            <a:r>
              <a:rPr lang="en-US" sz="1600" baseline="30000" dirty="0"/>
              <a:t>2</a:t>
            </a:r>
            <a:r>
              <a:rPr lang="en-US" sz="1600" dirty="0"/>
              <a:t>) shows an enlarged uterus with an ill-defined lesion of </a:t>
            </a:r>
            <a:r>
              <a:rPr lang="en-US" sz="1600" dirty="0">
                <a:solidFill>
                  <a:srgbClr val="FF0000"/>
                </a:solidFill>
              </a:rPr>
              <a:t>low to intermediate signal intensity </a:t>
            </a:r>
            <a:r>
              <a:rPr lang="en-US" sz="1600" dirty="0"/>
              <a:t>(arrow) in the posterior myometrium. </a:t>
            </a:r>
            <a:r>
              <a:rPr lang="en-US" sz="1600" b="1" dirty="0"/>
              <a:t>(b)</a:t>
            </a:r>
            <a:r>
              <a:rPr lang="en-US" sz="1600" dirty="0"/>
              <a:t> Corresponding apparent diffusion coefficient (ADC) map shows no prominent decrease of ADC value in the area of </a:t>
            </a:r>
            <a:r>
              <a:rPr lang="en-US" sz="1600" dirty="0" err="1"/>
              <a:t>adenomyosis</a:t>
            </a:r>
            <a:r>
              <a:rPr lang="en-US" sz="1600" dirty="0"/>
              <a:t> (arrow).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92925" y="2540000"/>
            <a:ext cx="3993921" cy="37782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457" y="2540000"/>
            <a:ext cx="4762500" cy="3778250"/>
          </a:xfrm>
          <a:prstGeom prst="rect">
            <a:avLst/>
          </a:prstGeom>
        </p:spPr>
      </p:pic>
    </p:spTree>
    <p:extLst>
      <p:ext uri="{BB962C8B-B14F-4D97-AF65-F5344CB8AC3E}">
        <p14:creationId xmlns:p14="http://schemas.microsoft.com/office/powerpoint/2010/main" val="36458917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err="1"/>
              <a:t>Adenomyosis</a:t>
            </a:r>
            <a:r>
              <a:rPr lang="en-US" sz="1600" dirty="0"/>
              <a:t> in a 47-year-old woman. </a:t>
            </a:r>
            <a:r>
              <a:rPr lang="en-US" sz="1600" b="1" dirty="0"/>
              <a:t>(a)</a:t>
            </a:r>
            <a:r>
              <a:rPr lang="en-US" sz="1600" dirty="0"/>
              <a:t> Sagittal T2-weighted fast spin-echo MR image shows an </a:t>
            </a:r>
            <a:r>
              <a:rPr lang="en-US" sz="1600" dirty="0">
                <a:solidFill>
                  <a:schemeClr val="accent6">
                    <a:lumMod val="50000"/>
                  </a:schemeClr>
                </a:solidFill>
              </a:rPr>
              <a:t>enlarged</a:t>
            </a:r>
            <a:r>
              <a:rPr lang="en-US" sz="1600" dirty="0"/>
              <a:t> uterus with an ill-defined low-signal-intensity lesion (arrow) in the posterior myometrium. The lesion contains </a:t>
            </a:r>
            <a:r>
              <a:rPr lang="en-US" sz="1600" dirty="0">
                <a:solidFill>
                  <a:schemeClr val="accent6">
                    <a:lumMod val="75000"/>
                  </a:schemeClr>
                </a:solidFill>
              </a:rPr>
              <a:t>multiple small high-signal-intensity </a:t>
            </a:r>
            <a:r>
              <a:rPr lang="en-US" sz="1600" dirty="0"/>
              <a:t>areas. </a:t>
            </a:r>
            <a:r>
              <a:rPr lang="en-US" sz="1600" b="1" dirty="0"/>
              <a:t>(b)</a:t>
            </a:r>
            <a:r>
              <a:rPr lang="en-US" sz="1600" dirty="0"/>
              <a:t> Unenhanced (upper left), early arterial phase (upper right), late arterial phase (lower left), and venous phase (lower right) images, obtained with a dynamic gadolinium-enhanced three-dimensional fast spoiled gradient-echo sequence with fat suppression, </a:t>
            </a:r>
            <a:r>
              <a:rPr lang="en-US" sz="1600" b="1" dirty="0">
                <a:solidFill>
                  <a:srgbClr val="FF0000"/>
                </a:solidFill>
              </a:rPr>
              <a:t>show heterogeneous and gradual enhancement of the lesion</a:t>
            </a:r>
            <a:r>
              <a:rPr lang="en-US" sz="1600" dirty="0"/>
              <a: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2866" y="2404532"/>
            <a:ext cx="3581781" cy="381317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928" y="2369608"/>
            <a:ext cx="4762500" cy="3848100"/>
          </a:xfrm>
          <a:prstGeom prst="rect">
            <a:avLst/>
          </a:prstGeom>
        </p:spPr>
      </p:pic>
    </p:spTree>
    <p:extLst>
      <p:ext uri="{BB962C8B-B14F-4D97-AF65-F5344CB8AC3E}">
        <p14:creationId xmlns:p14="http://schemas.microsoft.com/office/powerpoint/2010/main" val="33613368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Atypical MR Imaging Manifestations of </a:t>
            </a:r>
            <a:r>
              <a:rPr lang="en-US" b="1" dirty="0" err="1"/>
              <a:t>Adenomyosis</a:t>
            </a:r>
            <a:br>
              <a:rPr lang="en-US" dirty="0"/>
            </a:br>
            <a:endParaRPr lang="en-US" dirty="0"/>
          </a:p>
        </p:txBody>
      </p:sp>
      <p:sp>
        <p:nvSpPr>
          <p:cNvPr id="3" name="Content Placeholder 2"/>
          <p:cNvSpPr>
            <a:spLocks noGrp="1"/>
          </p:cNvSpPr>
          <p:nvPr>
            <p:ph idx="1"/>
          </p:nvPr>
        </p:nvSpPr>
        <p:spPr>
          <a:xfrm>
            <a:off x="2589212" y="2133600"/>
            <a:ext cx="8915400" cy="4425244"/>
          </a:xfrm>
        </p:spPr>
        <p:txBody>
          <a:bodyPr>
            <a:normAutofit fontScale="92500" lnSpcReduction="10000"/>
          </a:bodyPr>
          <a:lstStyle/>
          <a:p>
            <a:r>
              <a:rPr lang="en-US" dirty="0"/>
              <a:t>Various physiologic or pathologic states may affect the MR imaging appearance of </a:t>
            </a:r>
            <a:r>
              <a:rPr lang="en-US" dirty="0" err="1"/>
              <a:t>adenomyosis</a:t>
            </a:r>
            <a:r>
              <a:rPr lang="en-US" dirty="0"/>
              <a:t>: </a:t>
            </a:r>
            <a:r>
              <a:rPr lang="en-US" b="1" dirty="0">
                <a:solidFill>
                  <a:srgbClr val="FF0000"/>
                </a:solidFill>
              </a:rPr>
              <a:t>amount</a:t>
            </a:r>
            <a:r>
              <a:rPr lang="en-US" b="1" dirty="0"/>
              <a:t> of functional endometrial tissue</a:t>
            </a:r>
            <a:r>
              <a:rPr lang="en-US" dirty="0"/>
              <a:t>, </a:t>
            </a:r>
            <a:r>
              <a:rPr lang="en-US" b="1" dirty="0">
                <a:solidFill>
                  <a:srgbClr val="FF0000"/>
                </a:solidFill>
              </a:rPr>
              <a:t>phase</a:t>
            </a:r>
            <a:r>
              <a:rPr lang="en-US" b="1" dirty="0"/>
              <a:t> of the menstrual cycle, endogenous hormonal abnormality, and </a:t>
            </a:r>
            <a:r>
              <a:rPr lang="en-US" b="1" dirty="0">
                <a:solidFill>
                  <a:srgbClr val="FF0000"/>
                </a:solidFill>
              </a:rPr>
              <a:t>exogenous</a:t>
            </a:r>
            <a:r>
              <a:rPr lang="en-US" b="1" dirty="0"/>
              <a:t> </a:t>
            </a:r>
            <a:r>
              <a:rPr lang="en-US" b="1" dirty="0">
                <a:solidFill>
                  <a:srgbClr val="FF0000"/>
                </a:solidFill>
              </a:rPr>
              <a:t>hormonal</a:t>
            </a:r>
            <a:r>
              <a:rPr lang="en-US" b="1" dirty="0"/>
              <a:t> stimulation .</a:t>
            </a:r>
          </a:p>
          <a:p>
            <a:r>
              <a:rPr lang="en-US" dirty="0"/>
              <a:t>Secretory transformation of </a:t>
            </a:r>
            <a:r>
              <a:rPr lang="en-US" dirty="0" err="1"/>
              <a:t>adenomyotic</a:t>
            </a:r>
            <a:r>
              <a:rPr lang="en-US" dirty="0"/>
              <a:t> endometrium including stromal </a:t>
            </a:r>
            <a:r>
              <a:rPr lang="en-US" dirty="0" err="1"/>
              <a:t>decidualization</a:t>
            </a:r>
            <a:r>
              <a:rPr lang="en-US" dirty="0"/>
              <a:t> may cause a heterogeneous increase in signal intensity on T2-weighted images. This phenomenon may be encountered during gestation and exogenous </a:t>
            </a:r>
            <a:r>
              <a:rPr lang="en-US" dirty="0" err="1"/>
              <a:t>progestational</a:t>
            </a:r>
            <a:r>
              <a:rPr lang="en-US" dirty="0"/>
              <a:t> therapy or even in patients without specific hormonal stimulation </a:t>
            </a:r>
          </a:p>
          <a:p>
            <a:r>
              <a:rPr lang="en-US" dirty="0"/>
              <a:t>Congestion or edematous change may also increase the signal intensity of </a:t>
            </a:r>
            <a:r>
              <a:rPr lang="en-US" dirty="0" err="1"/>
              <a:t>adenomyosis</a:t>
            </a:r>
            <a:r>
              <a:rPr lang="en-US" dirty="0"/>
              <a:t> diffusely or focally on T2-weighted images .</a:t>
            </a:r>
          </a:p>
          <a:p>
            <a:r>
              <a:rPr lang="en-US" dirty="0"/>
              <a:t>In such conditions, MR imaging manifestations may fluctuate, and follow-up MR imaging may be helpful for diagnosis. Gonadotropin-releasing hormone analog is used in the treatment of </a:t>
            </a:r>
            <a:r>
              <a:rPr lang="en-US" dirty="0" err="1"/>
              <a:t>adenomyosis</a:t>
            </a:r>
            <a:r>
              <a:rPr lang="en-US" dirty="0"/>
              <a:t>. After hormonal therapy or menopause, an area of </a:t>
            </a:r>
            <a:r>
              <a:rPr lang="en-US" dirty="0" err="1"/>
              <a:t>adenomyosis</a:t>
            </a:r>
            <a:r>
              <a:rPr lang="en-US" dirty="0"/>
              <a:t> may shrink with decreased signal intensity on T2-weighted images..</a:t>
            </a:r>
          </a:p>
        </p:txBody>
      </p:sp>
    </p:spTree>
    <p:extLst>
      <p:ext uri="{BB962C8B-B14F-4D97-AF65-F5344CB8AC3E}">
        <p14:creationId xmlns:p14="http://schemas.microsoft.com/office/powerpoint/2010/main" val="40726832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400" dirty="0" err="1"/>
              <a:t>Adenomyosis</a:t>
            </a:r>
            <a:r>
              <a:rPr lang="en-US" sz="1400" dirty="0"/>
              <a:t> in a 50-year-old woman </a:t>
            </a:r>
            <a:r>
              <a:rPr lang="en-US" sz="1400" b="1" dirty="0"/>
              <a:t>before and after hormonal therapy </a:t>
            </a:r>
            <a:r>
              <a:rPr lang="en-US" sz="1400" dirty="0"/>
              <a:t>with </a:t>
            </a:r>
            <a:r>
              <a:rPr lang="en-US" sz="1400" b="1" dirty="0"/>
              <a:t>gonadotropin-releasing</a:t>
            </a:r>
            <a:r>
              <a:rPr lang="en-US" sz="1400" dirty="0"/>
              <a:t> </a:t>
            </a:r>
            <a:r>
              <a:rPr lang="en-US" sz="1400" b="1" dirty="0"/>
              <a:t>hormone</a:t>
            </a:r>
            <a:r>
              <a:rPr lang="en-US" sz="1400" dirty="0"/>
              <a:t> analog. </a:t>
            </a:r>
            <a:r>
              <a:rPr lang="en-US" sz="1400" b="1" dirty="0"/>
              <a:t>(a)</a:t>
            </a:r>
            <a:r>
              <a:rPr lang="en-US" sz="1400" dirty="0"/>
              <a:t> Axial T2-weighted fast spin-echo MR image shows </a:t>
            </a:r>
            <a:r>
              <a:rPr lang="en-US" sz="1400" dirty="0" err="1"/>
              <a:t>adenomyosis</a:t>
            </a:r>
            <a:r>
              <a:rPr lang="en-US" sz="1400" dirty="0"/>
              <a:t> as an </a:t>
            </a:r>
            <a:r>
              <a:rPr lang="en-US" sz="1400" dirty="0">
                <a:solidFill>
                  <a:srgbClr val="FF0000"/>
                </a:solidFill>
              </a:rPr>
              <a:t>ill-defined heterogeneous low-signal-intensity lesion </a:t>
            </a:r>
            <a:r>
              <a:rPr lang="en-US" sz="1400" dirty="0"/>
              <a:t>with linear or reticular high-signal-intensity areas in the anterior myometrium (arrow). </a:t>
            </a:r>
            <a:r>
              <a:rPr lang="en-US" sz="1400" b="1" dirty="0"/>
              <a:t>(b)</a:t>
            </a:r>
            <a:r>
              <a:rPr lang="en-US" sz="1400" dirty="0"/>
              <a:t> Axial T2-weighted fast spin-echo MR image obtained after hormonal therapy shows </a:t>
            </a:r>
            <a:r>
              <a:rPr lang="en-US" sz="1400" dirty="0">
                <a:solidFill>
                  <a:srgbClr val="FF0000"/>
                </a:solidFill>
              </a:rPr>
              <a:t>decreased volume and signal intensity of the area of </a:t>
            </a:r>
            <a:r>
              <a:rPr lang="en-US" sz="1400" dirty="0" err="1">
                <a:solidFill>
                  <a:srgbClr val="FF0000"/>
                </a:solidFill>
              </a:rPr>
              <a:t>adenomyosis</a:t>
            </a:r>
            <a:r>
              <a:rPr lang="en-US" sz="1400" dirty="0">
                <a:solidFill>
                  <a:srgbClr val="FF0000"/>
                </a:solidFill>
              </a:rPr>
              <a:t> </a:t>
            </a:r>
            <a:r>
              <a:rPr lang="en-US" sz="1400" dirty="0"/>
              <a:t>(arrow).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9414" y="2269066"/>
            <a:ext cx="4010881" cy="37782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768" y="2269067"/>
            <a:ext cx="4762500" cy="3778250"/>
          </a:xfrm>
          <a:prstGeom prst="rect">
            <a:avLst/>
          </a:prstGeom>
        </p:spPr>
      </p:pic>
    </p:spTree>
    <p:extLst>
      <p:ext uri="{BB962C8B-B14F-4D97-AF65-F5344CB8AC3E}">
        <p14:creationId xmlns:p14="http://schemas.microsoft.com/office/powerpoint/2010/main" val="6396724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Pitfalls in Diagnosis of </a:t>
            </a:r>
            <a:r>
              <a:rPr lang="en-US" b="1" dirty="0" err="1"/>
              <a:t>Adenomyosis</a:t>
            </a:r>
            <a:br>
              <a:rPr lang="en-US" dirty="0"/>
            </a:br>
            <a:endParaRPr lang="en-US" dirty="0"/>
          </a:p>
        </p:txBody>
      </p:sp>
      <p:sp>
        <p:nvSpPr>
          <p:cNvPr id="3" name="Content Placeholder 2"/>
          <p:cNvSpPr>
            <a:spLocks noGrp="1"/>
          </p:cNvSpPr>
          <p:nvPr>
            <p:ph idx="1"/>
          </p:nvPr>
        </p:nvSpPr>
        <p:spPr/>
        <p:txBody>
          <a:bodyPr/>
          <a:lstStyle/>
          <a:p>
            <a:r>
              <a:rPr lang="en-US" dirty="0"/>
              <a:t>Physiologic Changes in the Uterine Body during the Menstrual Cycle</a:t>
            </a:r>
          </a:p>
          <a:p>
            <a:r>
              <a:rPr lang="en-US" dirty="0"/>
              <a:t>The uterine body may show physiologic changes during </a:t>
            </a:r>
            <a:r>
              <a:rPr lang="en-US" b="1" dirty="0"/>
              <a:t>the menstrual cycle</a:t>
            </a:r>
            <a:r>
              <a:rPr lang="en-US" dirty="0"/>
              <a:t>. The low-signal-intensity junctional zone and </a:t>
            </a:r>
            <a:r>
              <a:rPr lang="en-US" dirty="0" err="1"/>
              <a:t>adenomyosis</a:t>
            </a:r>
            <a:r>
              <a:rPr lang="en-US" dirty="0"/>
              <a:t> are </a:t>
            </a:r>
            <a:r>
              <a:rPr lang="en-US" b="1" dirty="0">
                <a:solidFill>
                  <a:srgbClr val="FF0000"/>
                </a:solidFill>
              </a:rPr>
              <a:t>well visualized </a:t>
            </a:r>
            <a:r>
              <a:rPr lang="en-US" dirty="0"/>
              <a:t>due to increased signal intensity of the myometrium in the </a:t>
            </a:r>
            <a:r>
              <a:rPr lang="en-US" b="1" dirty="0"/>
              <a:t>secretory phase (</a:t>
            </a:r>
            <a:r>
              <a:rPr lang="en-US" b="1" dirty="0">
                <a:solidFill>
                  <a:schemeClr val="accent6">
                    <a:lumMod val="50000"/>
                  </a:schemeClr>
                </a:solidFill>
              </a:rPr>
              <a:t>luteal phase</a:t>
            </a:r>
            <a:r>
              <a:rPr lang="en-US" dirty="0"/>
              <a:t>). Decreased signal intensity of the myometrium in the menstrual–early proliferative phase (</a:t>
            </a:r>
            <a:r>
              <a:rPr lang="en-US" b="1" dirty="0">
                <a:solidFill>
                  <a:schemeClr val="accent6">
                    <a:lumMod val="50000"/>
                  </a:schemeClr>
                </a:solidFill>
              </a:rPr>
              <a:t>follicular phase</a:t>
            </a:r>
            <a:r>
              <a:rPr lang="en-US" b="1" dirty="0"/>
              <a:t>) </a:t>
            </a:r>
            <a:r>
              <a:rPr lang="en-US" dirty="0"/>
              <a:t>may cause widening of the junctional zone, which </a:t>
            </a:r>
            <a:r>
              <a:rPr lang="en-US" b="1" dirty="0">
                <a:solidFill>
                  <a:schemeClr val="accent6">
                    <a:lumMod val="50000"/>
                  </a:schemeClr>
                </a:solidFill>
              </a:rPr>
              <a:t>mimics diffuse </a:t>
            </a:r>
            <a:r>
              <a:rPr lang="en-US" b="1" dirty="0" err="1">
                <a:solidFill>
                  <a:schemeClr val="accent6">
                    <a:lumMod val="50000"/>
                  </a:schemeClr>
                </a:solidFill>
              </a:rPr>
              <a:t>adenomyosis</a:t>
            </a:r>
            <a:endParaRPr lang="en-US" b="1" dirty="0">
              <a:solidFill>
                <a:schemeClr val="accent6">
                  <a:lumMod val="50000"/>
                </a:schemeClr>
              </a:solidFill>
            </a:endParaRPr>
          </a:p>
          <a:p>
            <a:r>
              <a:rPr lang="en-US" b="1" dirty="0"/>
              <a:t>Therefore, MR imaging for the evaluation of a uterine </a:t>
            </a:r>
            <a:r>
              <a:rPr lang="en-US" b="1" dirty="0" err="1"/>
              <a:t>myometrial</a:t>
            </a:r>
            <a:r>
              <a:rPr lang="en-US" b="1" dirty="0"/>
              <a:t> lesion should be performed in the </a:t>
            </a:r>
            <a:r>
              <a:rPr lang="en-US" b="1" dirty="0">
                <a:solidFill>
                  <a:srgbClr val="FF0000"/>
                </a:solidFill>
              </a:rPr>
              <a:t>late proliferative–secretory phase</a:t>
            </a:r>
          </a:p>
        </p:txBody>
      </p:sp>
    </p:spTree>
    <p:extLst>
      <p:ext uri="{BB962C8B-B14F-4D97-AF65-F5344CB8AC3E}">
        <p14:creationId xmlns:p14="http://schemas.microsoft.com/office/powerpoint/2010/main" val="3326091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B050-7EFA-463D-A03A-9B7915DFF47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027CC51-6226-4CFC-9E04-DD98D74E6268}"/>
              </a:ext>
            </a:extLst>
          </p:cNvPr>
          <p:cNvPicPr>
            <a:picLocks noGrp="1" noChangeAspect="1"/>
          </p:cNvPicPr>
          <p:nvPr>
            <p:ph idx="1"/>
          </p:nvPr>
        </p:nvPicPr>
        <p:blipFill>
          <a:blip r:embed="rId2"/>
          <a:stretch>
            <a:fillRect/>
          </a:stretch>
        </p:blipFill>
        <p:spPr>
          <a:xfrm>
            <a:off x="1540042" y="433137"/>
            <a:ext cx="9673389" cy="6440905"/>
          </a:xfrm>
          <a:prstGeom prst="rect">
            <a:avLst/>
          </a:prstGeom>
        </p:spPr>
      </p:pic>
    </p:spTree>
    <p:extLst>
      <p:ext uri="{BB962C8B-B14F-4D97-AF65-F5344CB8AC3E}">
        <p14:creationId xmlns:p14="http://schemas.microsoft.com/office/powerpoint/2010/main" val="39855339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6845" y="624110"/>
            <a:ext cx="9517768" cy="1280890"/>
          </a:xfrm>
        </p:spPr>
        <p:txBody>
          <a:bodyPr>
            <a:normAutofit fontScale="90000"/>
          </a:bodyPr>
          <a:lstStyle/>
          <a:p>
            <a:r>
              <a:rPr lang="en-US" sz="1400" dirty="0" err="1"/>
              <a:t>Subserosal</a:t>
            </a:r>
            <a:r>
              <a:rPr lang="en-US" sz="1400" dirty="0"/>
              <a:t> </a:t>
            </a:r>
            <a:r>
              <a:rPr lang="en-US" sz="1400" dirty="0" err="1"/>
              <a:t>adenomyosis</a:t>
            </a:r>
            <a:r>
              <a:rPr lang="en-US" sz="1400" dirty="0"/>
              <a:t>-like lesion (invasive solid endometriosis) in a 33-year-old woman during different phases of the menstrual cycle. </a:t>
            </a:r>
            <a:r>
              <a:rPr lang="en-US" sz="1400" b="1" dirty="0"/>
              <a:t>(a)</a:t>
            </a:r>
            <a:r>
              <a:rPr lang="en-US" sz="1400" dirty="0"/>
              <a:t> Sagittal T2-weighted fast spin-echo MR image obtained in the early </a:t>
            </a:r>
            <a:r>
              <a:rPr lang="en-US" sz="1400" b="1" dirty="0"/>
              <a:t>proliferative phase </a:t>
            </a:r>
            <a:r>
              <a:rPr lang="en-US" sz="1400" dirty="0"/>
              <a:t>shows decreased signal intensity of the myometrium. The boundary between the myometrium and a </a:t>
            </a:r>
            <a:r>
              <a:rPr lang="en-US" sz="1400" dirty="0" err="1"/>
              <a:t>subserosal</a:t>
            </a:r>
            <a:r>
              <a:rPr lang="en-US" sz="1400" dirty="0"/>
              <a:t> </a:t>
            </a:r>
            <a:r>
              <a:rPr lang="en-US" sz="1400" dirty="0" err="1"/>
              <a:t>adenomyosis</a:t>
            </a:r>
            <a:r>
              <a:rPr lang="en-US" sz="1400" dirty="0"/>
              <a:t>-like lesion (arrow) is obscure. </a:t>
            </a:r>
            <a:r>
              <a:rPr lang="en-US" sz="1400" b="1" dirty="0"/>
              <a:t>(b)</a:t>
            </a:r>
            <a:r>
              <a:rPr lang="en-US" sz="1400" dirty="0"/>
              <a:t> Sagittal T2-weighted fast spin-echo MR image obtained in the </a:t>
            </a:r>
            <a:r>
              <a:rPr lang="en-US" sz="1400" b="1" dirty="0"/>
              <a:t>late secretory phase </a:t>
            </a:r>
            <a:r>
              <a:rPr lang="en-US" sz="1400" dirty="0"/>
              <a:t>shows increased signal intensity of the myometrium. The low-signal-intensity junctional zone and the </a:t>
            </a:r>
            <a:r>
              <a:rPr lang="en-US" sz="1400" dirty="0" err="1"/>
              <a:t>subserosal</a:t>
            </a:r>
            <a:r>
              <a:rPr lang="en-US" sz="1400" dirty="0"/>
              <a:t> </a:t>
            </a:r>
            <a:r>
              <a:rPr lang="en-US" sz="1400" dirty="0" err="1"/>
              <a:t>adenomyosis</a:t>
            </a:r>
            <a:r>
              <a:rPr lang="en-US" sz="1400" dirty="0"/>
              <a:t>-like lesion (arrow) are clearly visualized.</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5694" y="2381956"/>
            <a:ext cx="4010881" cy="37782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2112" y="2343150"/>
            <a:ext cx="4762500" cy="3817056"/>
          </a:xfrm>
          <a:prstGeom prst="rect">
            <a:avLst/>
          </a:prstGeom>
        </p:spPr>
      </p:pic>
    </p:spTree>
    <p:extLst>
      <p:ext uri="{BB962C8B-B14F-4D97-AF65-F5344CB8AC3E}">
        <p14:creationId xmlns:p14="http://schemas.microsoft.com/office/powerpoint/2010/main" val="5082597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8445" y="203200"/>
            <a:ext cx="9416168" cy="1038578"/>
          </a:xfrm>
        </p:spPr>
        <p:txBody>
          <a:bodyPr>
            <a:normAutofit fontScale="90000"/>
          </a:bodyPr>
          <a:lstStyle/>
          <a:p>
            <a:r>
              <a:rPr lang="en-US" b="1" dirty="0"/>
              <a:t>Atypical Morphologic Appearances of </a:t>
            </a:r>
            <a:r>
              <a:rPr lang="en-US" b="1" dirty="0" err="1"/>
              <a:t>Adenomyosis</a:t>
            </a:r>
            <a:br>
              <a:rPr lang="en-US" dirty="0"/>
            </a:br>
            <a:endParaRPr lang="en-US" dirty="0"/>
          </a:p>
        </p:txBody>
      </p:sp>
      <p:sp>
        <p:nvSpPr>
          <p:cNvPr id="3" name="Content Placeholder 2"/>
          <p:cNvSpPr>
            <a:spLocks noGrp="1"/>
          </p:cNvSpPr>
          <p:nvPr>
            <p:ph idx="1"/>
          </p:nvPr>
        </p:nvSpPr>
        <p:spPr>
          <a:xfrm>
            <a:off x="2269067" y="1365957"/>
            <a:ext cx="9235545" cy="5204176"/>
          </a:xfrm>
        </p:spPr>
        <p:txBody>
          <a:bodyPr>
            <a:normAutofit fontScale="92500" lnSpcReduction="10000"/>
          </a:bodyPr>
          <a:lstStyle/>
          <a:p>
            <a:r>
              <a:rPr lang="en-US" b="1" dirty="0" err="1"/>
              <a:t>Adenomyoma</a:t>
            </a:r>
            <a:endParaRPr lang="en-US" b="1" dirty="0"/>
          </a:p>
          <a:p>
            <a:pPr marL="0" indent="0">
              <a:buNone/>
            </a:pPr>
            <a:r>
              <a:rPr lang="en-US" dirty="0" err="1"/>
              <a:t>Adenomyoma</a:t>
            </a:r>
            <a:r>
              <a:rPr lang="en-US" dirty="0"/>
              <a:t> is characterized as a solid, </a:t>
            </a:r>
            <a:r>
              <a:rPr lang="en-US" dirty="0" err="1"/>
              <a:t>masslike</a:t>
            </a:r>
            <a:r>
              <a:rPr lang="en-US" dirty="0"/>
              <a:t>, localized form of </a:t>
            </a:r>
            <a:r>
              <a:rPr lang="en-US" dirty="0" err="1"/>
              <a:t>adenomyosis</a:t>
            </a:r>
            <a:r>
              <a:rPr lang="en-US" dirty="0"/>
              <a:t>. </a:t>
            </a:r>
            <a:r>
              <a:rPr lang="en-US" dirty="0" err="1"/>
              <a:t>Adenomyoma</a:t>
            </a:r>
            <a:r>
              <a:rPr lang="en-US" dirty="0"/>
              <a:t> may appear as an </a:t>
            </a:r>
            <a:r>
              <a:rPr lang="en-US" dirty="0" err="1"/>
              <a:t>intracavitary</a:t>
            </a:r>
            <a:r>
              <a:rPr lang="en-US" dirty="0"/>
              <a:t> or </a:t>
            </a:r>
            <a:r>
              <a:rPr lang="en-US" dirty="0" err="1"/>
              <a:t>subserosal</a:t>
            </a:r>
            <a:r>
              <a:rPr lang="en-US" dirty="0"/>
              <a:t> </a:t>
            </a:r>
            <a:r>
              <a:rPr lang="en-US" dirty="0" err="1"/>
              <a:t>polypoid</a:t>
            </a:r>
            <a:r>
              <a:rPr lang="en-US" dirty="0"/>
              <a:t> mass or as an </a:t>
            </a:r>
            <a:r>
              <a:rPr lang="en-US" dirty="0" err="1"/>
              <a:t>intramyometrial</a:t>
            </a:r>
            <a:r>
              <a:rPr lang="en-US" dirty="0"/>
              <a:t> mass. </a:t>
            </a:r>
            <a:r>
              <a:rPr lang="en-US" dirty="0" err="1"/>
              <a:t>Subserosal</a:t>
            </a:r>
            <a:r>
              <a:rPr lang="en-US" dirty="0"/>
              <a:t> </a:t>
            </a:r>
            <a:r>
              <a:rPr lang="en-US" dirty="0" err="1"/>
              <a:t>polypoid</a:t>
            </a:r>
            <a:r>
              <a:rPr lang="en-US" dirty="0"/>
              <a:t> </a:t>
            </a:r>
            <a:r>
              <a:rPr lang="en-US" dirty="0" err="1"/>
              <a:t>adenomyoma</a:t>
            </a:r>
            <a:r>
              <a:rPr lang="en-US" dirty="0"/>
              <a:t> may mimic </a:t>
            </a:r>
            <a:r>
              <a:rPr lang="en-US" dirty="0" err="1"/>
              <a:t>subserosal</a:t>
            </a:r>
            <a:r>
              <a:rPr lang="en-US" dirty="0"/>
              <a:t> leiomyoma or </a:t>
            </a:r>
            <a:r>
              <a:rPr lang="en-US" dirty="0" err="1"/>
              <a:t>leiomyosarcoma.Adenomyomatous</a:t>
            </a:r>
            <a:r>
              <a:rPr lang="en-US" dirty="0"/>
              <a:t> polyp, which is often associated with </a:t>
            </a:r>
            <a:r>
              <a:rPr lang="en-US" dirty="0" err="1"/>
              <a:t>tamoxifen</a:t>
            </a:r>
            <a:r>
              <a:rPr lang="en-US" dirty="0"/>
              <a:t> therapy, is an endometrial polyp with significant amounts of smooth muscle and is histologically identical to </a:t>
            </a:r>
            <a:r>
              <a:rPr lang="en-US" dirty="0" err="1"/>
              <a:t>polypoid</a:t>
            </a:r>
            <a:r>
              <a:rPr lang="en-US" dirty="0"/>
              <a:t> </a:t>
            </a:r>
            <a:r>
              <a:rPr lang="en-US" dirty="0" err="1"/>
              <a:t>adenomyoma</a:t>
            </a:r>
            <a:r>
              <a:rPr lang="en-US" dirty="0"/>
              <a:t> in the uterine cavity</a:t>
            </a:r>
          </a:p>
          <a:p>
            <a:r>
              <a:rPr lang="en-US" b="1" dirty="0" err="1"/>
              <a:t>Adenomyotic</a:t>
            </a:r>
            <a:r>
              <a:rPr lang="en-US" b="1" dirty="0"/>
              <a:t> Cyst</a:t>
            </a:r>
          </a:p>
          <a:p>
            <a:pPr marL="0" indent="0">
              <a:buNone/>
            </a:pPr>
            <a:r>
              <a:rPr lang="en-US" dirty="0" err="1"/>
              <a:t>Adenomyotic</a:t>
            </a:r>
            <a:r>
              <a:rPr lang="en-US" dirty="0"/>
              <a:t> cyst (cystic </a:t>
            </a:r>
            <a:r>
              <a:rPr lang="en-US" dirty="0" err="1"/>
              <a:t>adenomyosis</a:t>
            </a:r>
            <a:r>
              <a:rPr lang="en-US" dirty="0"/>
              <a:t>) is a rare variation of </a:t>
            </a:r>
            <a:r>
              <a:rPr lang="en-US" dirty="0" err="1"/>
              <a:t>adenomyosis</a:t>
            </a:r>
            <a:r>
              <a:rPr lang="en-US" dirty="0"/>
              <a:t> that appears as an </a:t>
            </a:r>
            <a:r>
              <a:rPr lang="en-US" dirty="0" err="1"/>
              <a:t>endometrioma</a:t>
            </a:r>
            <a:r>
              <a:rPr lang="en-US" dirty="0"/>
              <a:t>-like </a:t>
            </a:r>
            <a:r>
              <a:rPr lang="en-US" dirty="0" err="1"/>
              <a:t>intramyometrial</a:t>
            </a:r>
            <a:r>
              <a:rPr lang="en-US" dirty="0"/>
              <a:t> hemorrhagic cystic mass surrounded by </a:t>
            </a:r>
            <a:r>
              <a:rPr lang="en-US" dirty="0" err="1"/>
              <a:t>adenomyotic</a:t>
            </a:r>
            <a:r>
              <a:rPr lang="en-US" dirty="0"/>
              <a:t> tissue .</a:t>
            </a:r>
            <a:r>
              <a:rPr lang="en-US" dirty="0" err="1"/>
              <a:t>Adenomyotic</a:t>
            </a:r>
            <a:r>
              <a:rPr lang="en-US" dirty="0"/>
              <a:t> cyst may appear as an </a:t>
            </a:r>
            <a:r>
              <a:rPr lang="en-US" dirty="0" err="1"/>
              <a:t>intracavitary</a:t>
            </a:r>
            <a:r>
              <a:rPr lang="en-US" dirty="0"/>
              <a:t> or </a:t>
            </a:r>
            <a:r>
              <a:rPr lang="en-US" dirty="0" err="1"/>
              <a:t>subserosal</a:t>
            </a:r>
            <a:r>
              <a:rPr lang="en-US" dirty="0"/>
              <a:t> </a:t>
            </a:r>
            <a:r>
              <a:rPr lang="en-US" dirty="0" err="1"/>
              <a:t>polypoid</a:t>
            </a:r>
            <a:r>
              <a:rPr lang="en-US" dirty="0"/>
              <a:t> cystic mass or as an </a:t>
            </a:r>
            <a:r>
              <a:rPr lang="en-US" dirty="0" err="1"/>
              <a:t>intramyometrial</a:t>
            </a:r>
            <a:r>
              <a:rPr lang="en-US" dirty="0"/>
              <a:t> mass</a:t>
            </a:r>
          </a:p>
          <a:p>
            <a:r>
              <a:rPr lang="en-US" b="1" dirty="0" err="1"/>
              <a:t>Pseudowidening</a:t>
            </a:r>
            <a:r>
              <a:rPr lang="en-US" b="1" dirty="0"/>
              <a:t> of the Endometrium</a:t>
            </a:r>
          </a:p>
          <a:p>
            <a:pPr marL="0" indent="0">
              <a:buNone/>
            </a:pPr>
            <a:r>
              <a:rPr lang="en-US" dirty="0"/>
              <a:t>On T2-weighted images, the endometrial junction may be obscured due to high-signal-intensity linear striations radiating from the endometrium to the area of </a:t>
            </a:r>
            <a:r>
              <a:rPr lang="en-US" dirty="0" err="1"/>
              <a:t>adenomyosis</a:t>
            </a:r>
            <a:r>
              <a:rPr lang="en-US" dirty="0"/>
              <a:t>. Occasionally, </a:t>
            </a:r>
            <a:r>
              <a:rPr lang="en-US" dirty="0" err="1"/>
              <a:t>pseudowidening</a:t>
            </a:r>
            <a:r>
              <a:rPr lang="en-US" dirty="0"/>
              <a:t> of the endometrium may occur as a result of the blending of striations .This phenomenon may fluctuate according to the hormonal state of the patient.</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9029323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err="1"/>
              <a:t>Subserosal</a:t>
            </a:r>
            <a:r>
              <a:rPr lang="en-US" sz="1600" dirty="0"/>
              <a:t> </a:t>
            </a:r>
            <a:r>
              <a:rPr lang="en-US" sz="1600" dirty="0" err="1"/>
              <a:t>polypoid</a:t>
            </a:r>
            <a:r>
              <a:rPr lang="en-US" sz="1600" dirty="0"/>
              <a:t> </a:t>
            </a:r>
            <a:r>
              <a:rPr lang="en-US" sz="1600" dirty="0" err="1"/>
              <a:t>adenomyoma</a:t>
            </a:r>
            <a:r>
              <a:rPr lang="en-US" sz="1600" dirty="0"/>
              <a:t> in a 39-year-old woman. Coronal T2-weighted fast spin-echo MR image shows a huge, </a:t>
            </a:r>
            <a:r>
              <a:rPr lang="en-US" sz="1600" dirty="0" err="1"/>
              <a:t>exophytic</a:t>
            </a:r>
            <a:r>
              <a:rPr lang="en-US" sz="1600" dirty="0"/>
              <a:t>, </a:t>
            </a:r>
            <a:r>
              <a:rPr lang="en-US" sz="1600" dirty="0" err="1"/>
              <a:t>subserosal</a:t>
            </a:r>
            <a:r>
              <a:rPr lang="en-US" sz="1600" dirty="0"/>
              <a:t> uterine mass (arrow) with heterogeneous signal </a:t>
            </a:r>
            <a:r>
              <a:rPr lang="en-US" sz="1600" dirty="0" err="1"/>
              <a:t>inten-sity</a:t>
            </a:r>
            <a:r>
              <a:rPr lang="en-US" sz="1600" dirty="0"/>
              <a:t>, an appearance that mimics uterine sarcoma.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7021" y="2133600"/>
            <a:ext cx="7676445" cy="3778250"/>
          </a:xfrm>
        </p:spPr>
      </p:pic>
    </p:spTree>
    <p:extLst>
      <p:ext uri="{BB962C8B-B14F-4D97-AF65-F5344CB8AC3E}">
        <p14:creationId xmlns:p14="http://schemas.microsoft.com/office/powerpoint/2010/main" val="24338973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err="1"/>
              <a:t>Adenomyomatous</a:t>
            </a:r>
            <a:r>
              <a:rPr lang="en-US" sz="1600" dirty="0"/>
              <a:t> polyp (</a:t>
            </a:r>
            <a:r>
              <a:rPr lang="en-US" sz="1600" dirty="0" err="1"/>
              <a:t>polypoid</a:t>
            </a:r>
            <a:r>
              <a:rPr lang="en-US" sz="1600" dirty="0"/>
              <a:t> </a:t>
            </a:r>
            <a:r>
              <a:rPr lang="en-US" sz="1600" dirty="0" err="1"/>
              <a:t>adenomyoma</a:t>
            </a:r>
            <a:r>
              <a:rPr lang="en-US" sz="1600" dirty="0"/>
              <a:t>) in a 64-year-old woman treated with </a:t>
            </a:r>
            <a:r>
              <a:rPr lang="en-US" sz="1600" dirty="0" err="1"/>
              <a:t>tamoxifen</a:t>
            </a:r>
            <a:r>
              <a:rPr lang="en-US" sz="1600" dirty="0"/>
              <a:t>. Axial gadolinium-enhanced T1-weighted spin-echo MR image shows intense enhancement of the fibrous-muscular components and no enhancement of the cystic dilated glands in the mass (arrow).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6356" y="2133600"/>
            <a:ext cx="7349066" cy="3778250"/>
          </a:xfrm>
        </p:spPr>
      </p:pic>
    </p:spTree>
    <p:extLst>
      <p:ext uri="{BB962C8B-B14F-4D97-AF65-F5344CB8AC3E}">
        <p14:creationId xmlns:p14="http://schemas.microsoft.com/office/powerpoint/2010/main" val="7571177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err="1">
                <a:solidFill>
                  <a:srgbClr val="FF0000"/>
                </a:solidFill>
              </a:rPr>
              <a:t>Adenomyotic</a:t>
            </a:r>
            <a:r>
              <a:rPr lang="en-US" sz="2000" dirty="0"/>
              <a:t> cyst in a 39-year-old woman. Sagittal T2-weighted fast spin-echo MR image shows an </a:t>
            </a:r>
            <a:r>
              <a:rPr lang="en-US" sz="2000" dirty="0" err="1">
                <a:solidFill>
                  <a:srgbClr val="FF0000"/>
                </a:solidFill>
              </a:rPr>
              <a:t>intramyometrial</a:t>
            </a:r>
            <a:r>
              <a:rPr lang="en-US" sz="2000" dirty="0">
                <a:solidFill>
                  <a:srgbClr val="FF0000"/>
                </a:solidFill>
              </a:rPr>
              <a:t> hemorrhagic cyst </a:t>
            </a:r>
            <a:r>
              <a:rPr lang="en-US" sz="2000" dirty="0"/>
              <a:t>surrounded by a </a:t>
            </a:r>
            <a:r>
              <a:rPr lang="en-US" sz="2000" b="1" dirty="0"/>
              <a:t>low-signal-intensity area </a:t>
            </a:r>
            <a:r>
              <a:rPr lang="en-US" sz="2000" dirty="0"/>
              <a:t>of </a:t>
            </a:r>
            <a:r>
              <a:rPr lang="en-US" sz="2000" dirty="0" err="1"/>
              <a:t>adenomyosis</a:t>
            </a:r>
            <a:r>
              <a:rPr lang="en-US" sz="2000" dirty="0"/>
              <a:t> (arrow). </a:t>
            </a:r>
            <a:r>
              <a:rPr lang="en-US" sz="2000" i="1" dirty="0"/>
              <a:t>M</a:t>
            </a:r>
            <a:r>
              <a:rPr lang="en-US" sz="2000" dirty="0"/>
              <a:t> = </a:t>
            </a:r>
            <a:r>
              <a:rPr lang="en-US" sz="2000" dirty="0" err="1"/>
              <a:t>myoma</a:t>
            </a:r>
            <a:r>
              <a:rPr lang="en-US" sz="2000" dirty="0"/>
              <a:t> uteri</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2088" y="2483555"/>
            <a:ext cx="5373511" cy="3778250"/>
          </a:xfrm>
        </p:spPr>
      </p:pic>
    </p:spTree>
    <p:extLst>
      <p:ext uri="{BB962C8B-B14F-4D97-AF65-F5344CB8AC3E}">
        <p14:creationId xmlns:p14="http://schemas.microsoft.com/office/powerpoint/2010/main" val="16448057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err="1">
                <a:solidFill>
                  <a:srgbClr val="FF0000"/>
                </a:solidFill>
              </a:rPr>
              <a:t>Adenomyosis</a:t>
            </a:r>
            <a:r>
              <a:rPr lang="en-US" sz="1600" dirty="0"/>
              <a:t> with coexisting </a:t>
            </a:r>
            <a:r>
              <a:rPr lang="en-US" sz="1600" dirty="0">
                <a:solidFill>
                  <a:srgbClr val="FF0000"/>
                </a:solidFill>
              </a:rPr>
              <a:t>endometrial cancer </a:t>
            </a:r>
            <a:r>
              <a:rPr lang="en-US" sz="1600" dirty="0"/>
              <a:t>in a 53-year-old woman. Sagittal T2-weighted fast spin-echo MR image shows a uterus with </a:t>
            </a:r>
            <a:r>
              <a:rPr lang="en-US" sz="1600" dirty="0" err="1"/>
              <a:t>adenomyosis</a:t>
            </a:r>
            <a:r>
              <a:rPr lang="en-US" sz="1600" dirty="0"/>
              <a:t> and endometrial thickening. Striated high-signal-intensity areas cause </a:t>
            </a:r>
            <a:r>
              <a:rPr lang="en-US" sz="1600" dirty="0" err="1"/>
              <a:t>pseudowidening</a:t>
            </a:r>
            <a:r>
              <a:rPr lang="en-US" sz="1600" dirty="0"/>
              <a:t> of the endometrium (arrow), an appearance that simulates </a:t>
            </a:r>
            <a:r>
              <a:rPr lang="en-US" sz="1600" dirty="0" err="1"/>
              <a:t>myometrial</a:t>
            </a:r>
            <a:r>
              <a:rPr lang="en-US" sz="1600" dirty="0"/>
              <a:t> invasion by endometrial carcinoma</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8844" y="2133600"/>
            <a:ext cx="5328355" cy="3778250"/>
          </a:xfrm>
        </p:spPr>
      </p:pic>
    </p:spTree>
    <p:extLst>
      <p:ext uri="{BB962C8B-B14F-4D97-AF65-F5344CB8AC3E}">
        <p14:creationId xmlns:p14="http://schemas.microsoft.com/office/powerpoint/2010/main" val="34120769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9178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A7C5DF-4515-4D23-B400-01195441EE46}"/>
              </a:ext>
            </a:extLst>
          </p:cNvPr>
          <p:cNvSpPr>
            <a:spLocks noGrp="1"/>
          </p:cNvSpPr>
          <p:nvPr>
            <p:ph type="title"/>
          </p:nvPr>
        </p:nvSpPr>
        <p:spPr/>
        <p:txBody>
          <a:bodyPr/>
          <a:lstStyle/>
          <a:p>
            <a:r>
              <a:rPr lang="en-US" dirty="0"/>
              <a:t>Preferred imaging</a:t>
            </a:r>
          </a:p>
        </p:txBody>
      </p:sp>
      <p:sp>
        <p:nvSpPr>
          <p:cNvPr id="7" name="Content Placeholder 6">
            <a:extLst>
              <a:ext uri="{FF2B5EF4-FFF2-40B4-BE49-F238E27FC236}">
                <a16:creationId xmlns:a16="http://schemas.microsoft.com/office/drawing/2014/main" id="{B5EB3C1A-C658-41C1-A1E5-E228EF3A0D7E}"/>
              </a:ext>
            </a:extLst>
          </p:cNvPr>
          <p:cNvSpPr>
            <a:spLocks noGrp="1"/>
          </p:cNvSpPr>
          <p:nvPr>
            <p:ph idx="1"/>
          </p:nvPr>
        </p:nvSpPr>
        <p:spPr/>
        <p:txBody>
          <a:bodyPr>
            <a:normAutofit/>
          </a:bodyPr>
          <a:lstStyle/>
          <a:p>
            <a:r>
              <a:rPr lang="en-US" sz="2400" b="1" dirty="0">
                <a:latin typeface="Times New Roman" panose="02020603050405020304" pitchFamily="18" charset="0"/>
                <a:cs typeface="Times New Roman" panose="02020603050405020304" pitchFamily="18" charset="0"/>
              </a:rPr>
              <a:t>TVUS as the </a:t>
            </a:r>
            <a:r>
              <a:rPr lang="en-US" sz="2400" b="1" dirty="0">
                <a:solidFill>
                  <a:srgbClr val="FF0000"/>
                </a:solidFill>
                <a:latin typeface="Times New Roman" panose="02020603050405020304" pitchFamily="18" charset="0"/>
                <a:cs typeface="Times New Roman" panose="02020603050405020304" pitchFamily="18" charset="0"/>
              </a:rPr>
              <a:t>first-line diagnostic </a:t>
            </a:r>
            <a:r>
              <a:rPr lang="en-US" sz="2400" b="1" dirty="0">
                <a:latin typeface="Times New Roman" panose="02020603050405020304" pitchFamily="18" charset="0"/>
                <a:cs typeface="Times New Roman" panose="02020603050405020304" pitchFamily="18" charset="0"/>
              </a:rPr>
              <a:t>imaging method </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MRI as </a:t>
            </a:r>
            <a:r>
              <a:rPr lang="en-US" sz="2400" b="1" dirty="0">
                <a:solidFill>
                  <a:srgbClr val="FF0000"/>
                </a:solidFill>
                <a:latin typeface="Times New Roman" panose="02020603050405020304" pitchFamily="18" charset="0"/>
                <a:cs typeface="Times New Roman" panose="02020603050405020304" pitchFamily="18" charset="0"/>
              </a:rPr>
              <a:t>second</a:t>
            </a:r>
            <a:r>
              <a:rPr lang="en-US" sz="2400" b="1" dirty="0">
                <a:latin typeface="Times New Roman" panose="02020603050405020304" pitchFamily="18" charset="0"/>
                <a:cs typeface="Times New Roman" panose="02020603050405020304" pitchFamily="18" charset="0"/>
              </a:rPr>
              <a:t> if TVUS is inconclusive(when conservative surgery was selected )</a:t>
            </a:r>
            <a:br>
              <a:rPr lang="en-US"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387047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1384</TotalTime>
  <Words>3173</Words>
  <Application>Microsoft Office PowerPoint</Application>
  <PresentationFormat>Widescreen</PresentationFormat>
  <Paragraphs>194</Paragraphs>
  <Slides>86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86</vt:i4>
      </vt:variant>
    </vt:vector>
  </HeadingPairs>
  <TitlesOfParts>
    <vt:vector size="91" baseType="lpstr">
      <vt:lpstr>Arial</vt:lpstr>
      <vt:lpstr>Century Gothic</vt:lpstr>
      <vt:lpstr>Times New Roman</vt:lpstr>
      <vt:lpstr>Wingdings 3</vt:lpstr>
      <vt:lpstr>Wisp</vt:lpstr>
      <vt:lpstr>Imaging for Diagnosis of Adenomyosis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Preferred imaging</vt:lpstr>
      <vt:lpstr>Radiographic features </vt:lpstr>
      <vt:lpstr>PowerPoint Presentation</vt:lpstr>
      <vt:lpstr>PowerPoint Presentation</vt:lpstr>
      <vt:lpstr>PowerPoint Presentation</vt:lpstr>
      <vt:lpstr>PowerPoint Presentation</vt:lpstr>
      <vt:lpstr>PowerPoint Presentation</vt:lpstr>
      <vt:lpstr>PowerPoint Presentation</vt:lpstr>
      <vt:lpstr>Ultrasound</vt:lpstr>
      <vt:lpstr>Uterine enlargement</vt:lpstr>
      <vt:lpstr>PowerPoint Presentation</vt:lpstr>
      <vt:lpstr>  Uterine wall thickening</vt:lpstr>
      <vt:lpstr>Asymmetrical myometrial thickening. 2D longitudinal view of a uterus with asymmetrical distances from the endometrium to the anterior and posterior serosal surfaces (arrows).</vt:lpstr>
      <vt:lpstr>PowerPoint Presentation</vt:lpstr>
      <vt:lpstr>Question mark form of uterus </vt:lpstr>
      <vt:lpstr>Question mark form of uterus </vt:lpstr>
      <vt:lpstr>Ultrasound images of a retroverted uterus with adenomyosis with the typical ‘question sign’. ( a )Grayscale image showing asymmetrically thickened posterioruterine wall ,with abnormal echogenicity,  ( b ) Posterior deep infiltrating lesions ( white arrows ) involving the adenomyotic myometrium and  infiltrating the rectal wall posteriorly</vt:lpstr>
      <vt:lpstr>Obscure endometrial/myometrial border</vt:lpstr>
      <vt:lpstr>PowerPoint Presentation</vt:lpstr>
      <vt:lpstr>Subendometrial echogenic linear striations</vt:lpstr>
      <vt:lpstr>Subendometrial echogenic linear striations</vt:lpstr>
      <vt:lpstr>  Heterogeneous echo texture</vt:lpstr>
      <vt:lpstr>Cystic anechoic spaces or lakes in the myometrium</vt:lpstr>
      <vt:lpstr>Cystic anechoic spaces or lakes in the myometrium</vt:lpstr>
      <vt:lpstr>Thickening of the transition zone</vt:lpstr>
      <vt:lpstr>Evaluation of the junction zone (JZ).  Multiplanar view in volume contrast image (VCI) mode attaining images with 2 mm slice thickness. Sagital, transversal and coronal views of a retroverted uterus a Normal JZ, observed as hypoechogenic area surrounding all endometrial thickness (arrows). b Thickened, irregular JZ</vt:lpstr>
      <vt:lpstr>Evaluation of the JZ using 3D surface reconstruction mode. a Normal JZ. b and c thickenned, irregular JZ, where it is not possible to adequatly differentiate the endometrial-myometrial transition</vt:lpstr>
      <vt:lpstr>PowerPoint Presentation</vt:lpstr>
      <vt:lpstr>PowerPoint Presentation</vt:lpstr>
      <vt:lpstr>Ultrasonographic diagnostic criteria for adnomyosis. a Globulous aspect of the uterus. b Uterine asymmetry. Longitudinal section of a retroverted uterus, where the posterior uterine wall is clearly thicker than the anterior wall. c Heterogeneous myometrial texture. Transversal section of the uterus at the fundus level, where hypoechoic areas with radial pattern can be seen (arrows). d Linear striations. In this sagital section of an anteverted uterus thin hyperecogenic lines cross the myometrial thickness, visible from the endometrial-myometrial interphase. e Intramyometrial cysts. Transversal section of the uterus at the fundus level with sonoluscent images distributed in posterior wall of the myometrium. f and g, h Hyperechogenic nodules. Transversal (f) and coronal (g, h) sections of the uterus at the fundus level where hyperechogenic Intramyometrial areas can be observed (arrows). i Adenomyoma. Longitudinal section of a retroverted uterus with heterogeneous nodular mass lacking well-defined margins in the posterior wall</vt:lpstr>
      <vt:lpstr>Transvaginal Sonography and Adenomyomas:</vt:lpstr>
      <vt:lpstr>Transvaginal Sonography and Internal Adenomyosis:</vt:lpstr>
      <vt:lpstr>Transvaginal Sonography and External Adenomyosis:</vt:lpstr>
      <vt:lpstr>Association with uterine leiomyomas</vt:lpstr>
      <vt:lpstr>PowerPoint Presentation</vt:lpstr>
      <vt:lpstr>PowerPoint Presentation</vt:lpstr>
      <vt:lpstr>Hsg&amp;CT</vt:lpstr>
      <vt:lpstr>PowerPoint Presentation</vt:lpstr>
      <vt:lpstr>Adenomyotic hysteroscopic images become pathognomic after sub-endometrial exploration: (A) visible endometrial defects on uterine septum; (B) after incision different cystic structures become visible; (C) incision of lateral wall of T-uterus reveals the presence of adenomyotic cyst; (D) formation of cyst, still small opening is present; and (E) opening of this defect shows the inner sight of the cyst.</vt:lpstr>
      <vt:lpstr> color Doppler sonography :</vt:lpstr>
      <vt:lpstr>color Doppler sonography</vt:lpstr>
      <vt:lpstr>PowerPoint Presentation</vt:lpstr>
      <vt:lpstr>PowerPoint Presentation</vt:lpstr>
      <vt:lpstr>3 Dimentional sonography</vt:lpstr>
      <vt:lpstr>Evaluation of the uterine cavity using 3D reconstrution mode in women diagnosed with adenomyosis. a Normal morphology of the uterine cavity, where JZ is thickenned and irregular, but the uterine cavity maintains its triangular shape. b Moderate alteration of the uterine cavity, with a convex shape in the upper cavity, and a narrowing of the lateral walls (arrows); myometrium is hypertrophic and irregular. c Severe modification of the uterine cavity, with funneling of the lateral walls (arrows), adopting a T-shaped morphology (arrows). Multiple hypoechogenic areas can be observed within the endometrium</vt:lpstr>
      <vt:lpstr>Severe adenomyosis with multiple sonographic signs: multiplanar and 3D rendering of an anteverted uterus with multiple sonographic signs: myometrial cysts (white arrow), hyperechoic islands (yellowarrow), linear striations (green arrow), and irregularEMJ (black arrow).  Sonographic Signs of Adenomyosis Are Prevalent in Women Undergoing Surgery for Endometriosis and May Suggest a Higher Risk of Infertility</vt:lpstr>
      <vt:lpstr>PowerPoint Presentation</vt:lpstr>
      <vt:lpstr>PowerPoint Presentation</vt:lpstr>
      <vt:lpstr>PowerPoint Presentation</vt:lpstr>
      <vt:lpstr>Elastography</vt:lpstr>
      <vt:lpstr>Elastography</vt:lpstr>
      <vt:lpstr>Elastography</vt:lpstr>
      <vt:lpstr>Elastography</vt:lpstr>
      <vt:lpstr>Elastography</vt:lpstr>
      <vt:lpstr>Elastography</vt:lpstr>
      <vt:lpstr>Elastography</vt:lpstr>
      <vt:lpstr>PowerPoint Presentation</vt:lpstr>
      <vt:lpstr>PowerPoint Presentation</vt:lpstr>
      <vt:lpstr>Elastography</vt:lpstr>
      <vt:lpstr>MRI</vt:lpstr>
      <vt:lpstr>MRI</vt:lpstr>
      <vt:lpstr>PowerPoint Presentation</vt:lpstr>
      <vt:lpstr>PowerPoint Presentation</vt:lpstr>
      <vt:lpstr>Adenomyosis in a 46-year-old woman. (a) Sagittal T2-weighted fast spin-echo MR image shows an enlarged uterus with an ill-defined low-signal-intensity lesion (arrow) in the posterior myometrium. The lesion contains multiple small high-signal-intensity areas, which represent ectopic endometrial tissue and small cysts. (b) Sagittal T1-weighted spin-echo MR image shows high-signal-intensity spots (arrow), which correspond to some of the small high-signal-intensity areas seen on the T2-weighted image. The high-signal-intensity spots represent hemorrhage within the ectopic endometrial tissue.</vt:lpstr>
      <vt:lpstr>PowerPoint Presentation</vt:lpstr>
      <vt:lpstr>MRI</vt:lpstr>
      <vt:lpstr>Adenomyosis in a 42-year-old woman. (a) Sagittal diffusion-weighted echo-planar MR image (b = 800 sec/mm2) shows an enlarged uterus with an ill-defined lesion of low to intermediate signal intensity (arrow) in the posterior myometrium. (b) Corresponding apparent diffusion coefficient (ADC) map shows no prominent decrease of ADC value in the area of adenomyosis (arrow).</vt:lpstr>
      <vt:lpstr>Adenomyosis in a 47-year-old woman. (a) Sagittal T2-weighted fast spin-echo MR image shows an enlarged uterus with an ill-defined low-signal-intensity lesion (arrow) in the posterior myometrium. The lesion contains multiple small high-signal-intensity areas. (b) Unenhanced (upper left), early arterial phase (upper right), late arterial phase (lower left), and venous phase (lower right) images, obtained with a dynamic gadolinium-enhanced three-dimensional fast spoiled gradient-echo sequence with fat suppression, show heterogeneous and gradual enhancement of the lesion.</vt:lpstr>
      <vt:lpstr>Atypical MR Imaging Manifestations of Adenomyosis </vt:lpstr>
      <vt:lpstr>Adenomyosis in a 50-year-old woman before and after hormonal therapy with gonadotropin-releasing hormone analog. (a) Axial T2-weighted fast spin-echo MR image shows adenomyosis as an ill-defined heterogeneous low-signal-intensity lesion with linear or reticular high-signal-intensity areas in the anterior myometrium (arrow). (b) Axial T2-weighted fast spin-echo MR image obtained after hormonal therapy shows decreased volume and signal intensity of the area of adenomyosis (arrow).</vt:lpstr>
      <vt:lpstr>Pitfalls in Diagnosis of Adenomyosis </vt:lpstr>
      <vt:lpstr>Subserosal adenomyosis-like lesion (invasive solid endometriosis) in a 33-year-old woman during different phases of the menstrual cycle. (a) Sagittal T2-weighted fast spin-echo MR image obtained in the early proliferative phase shows decreased signal intensity of the myometrium. The boundary between the myometrium and a subserosal adenomyosis-like lesion (arrow) is obscure. (b) Sagittal T2-weighted fast spin-echo MR image obtained in the late secretory phase shows increased signal intensity of the myometrium. The low-signal-intensity junctional zone and the subserosal adenomyosis-like lesion (arrow) are clearly visualized.</vt:lpstr>
      <vt:lpstr>Atypical Morphologic Appearances of Adenomyosis </vt:lpstr>
      <vt:lpstr>Subserosal polypoid adenomyoma in a 39-year-old woman. Coronal T2-weighted fast spin-echo MR image shows a huge, exophytic, subserosal uterine mass (arrow) with heterogeneous signal inten-sity, an appearance that mimics uterine sarcoma.</vt:lpstr>
      <vt:lpstr>Adenomyomatous polyp (polypoid adenomyoma) in a 64-year-old woman treated with tamoxifen. Axial gadolinium-enhanced T1-weighted spin-echo MR image shows intense enhancement of the fibrous-muscular components and no enhancement of the cystic dilated glands in the mass (arrow).</vt:lpstr>
      <vt:lpstr>Adenomyotic cyst in a 39-year-old woman. Sagittal T2-weighted fast spin-echo MR image shows an intramyometrial hemorrhagic cyst surrounded by a low-signal-intensity area of adenomyosis (arrow). M = myoma uteri</vt:lpstr>
      <vt:lpstr>Adenomyosis with coexisting endometrial cancer in a 53-year-old woman. Sagittal T2-weighted fast spin-echo MR image shows a uterus with adenomyosis and endometrial thickening. Striated high-signal-intensity areas cause pseudowidening of the endometrium (arrow), an appearance that simulates myometrial invasion by endometrial carcinoma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Adenomyosis imaging</dc:title>
  <dc:creator>ELLI</dc:creator>
  <cp:lastModifiedBy>tarahan</cp:lastModifiedBy>
  <cp:revision>88</cp:revision>
  <dcterms:created xsi:type="dcterms:W3CDTF">2018-01-14T14:00:19Z</dcterms:created>
  <dcterms:modified xsi:type="dcterms:W3CDTF">2024-02-03T18:27:17Z</dcterms:modified>
</cp:coreProperties>
</file>